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9" r:id="rId34"/>
    <p:sldId id="288" r:id="rId35"/>
    <p:sldId id="290"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88" autoAdjust="0"/>
  </p:normalViewPr>
  <p:slideViewPr>
    <p:cSldViewPr snapToGrid="0">
      <p:cViewPr varScale="1">
        <p:scale>
          <a:sx n="92" d="100"/>
          <a:sy n="92" d="100"/>
        </p:scale>
        <p:origin x="750" y="96"/>
      </p:cViewPr>
      <p:guideLst/>
    </p:cSldViewPr>
  </p:slideViewPr>
  <p:outlineViewPr>
    <p:cViewPr>
      <p:scale>
        <a:sx n="33" d="100"/>
        <a:sy n="33" d="100"/>
      </p:scale>
      <p:origin x="0" y="-1233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2B5B17-982D-4D29-A42C-0DABA42D8820}" type="datetimeFigureOut">
              <a:rPr lang="en-US" smtClean="0"/>
              <a:t>9/22/2024</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E5FAAD-BEF9-4B8C-9023-3B4C74EE1382}" type="slidenum">
              <a:rPr lang="en-US" smtClean="0"/>
              <a:t>‹Nº›</a:t>
            </a:fld>
            <a:endParaRPr lang="en-US"/>
          </a:p>
        </p:txBody>
      </p:sp>
    </p:spTree>
    <p:extLst>
      <p:ext uri="{BB962C8B-B14F-4D97-AF65-F5344CB8AC3E}">
        <p14:creationId xmlns:p14="http://schemas.microsoft.com/office/powerpoint/2010/main" val="821026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C4E5FAAD-BEF9-4B8C-9023-3B4C74EE1382}" type="slidenum">
              <a:rPr lang="en-US" smtClean="0"/>
              <a:t>20</a:t>
            </a:fld>
            <a:endParaRPr lang="en-US"/>
          </a:p>
        </p:txBody>
      </p:sp>
    </p:spTree>
    <p:extLst>
      <p:ext uri="{BB962C8B-B14F-4D97-AF65-F5344CB8AC3E}">
        <p14:creationId xmlns:p14="http://schemas.microsoft.com/office/powerpoint/2010/main" val="33020548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9/22/2024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ES"/>
              <a:t>Haga clic en el icono para agregar una imagen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9/22/2024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9/22/2024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9/22/2024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9/22/2024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9/22/2024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9/22/2024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8A87A34-81AB-432B-8DAE-1953F412C126}" type="datetimeFigureOut">
              <a:rPr lang="en-US" dirty="0"/>
              <a:t>9/22/2024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9/22/2024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41410" y="3073397"/>
            <a:ext cx="4878391" cy="27178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3073397"/>
            <a:ext cx="4875210" cy="27178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9/22/2024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9/22/2024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9/22/2024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9/22/2024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9/22/2024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9/22/2024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9.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 Id="rId4" Type="http://schemas.openxmlformats.org/officeDocument/2006/relationships/image" Target="../media/image20.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39.emf"/><Relationship Id="rId2" Type="http://schemas.openxmlformats.org/officeDocument/2006/relationships/image" Target="../media/image34.emf"/><Relationship Id="rId1" Type="http://schemas.openxmlformats.org/officeDocument/2006/relationships/slideLayout" Target="../slideLayouts/slideLayout9.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s/_rels/slide18.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image" Target="../media/image41.emf"/><Relationship Id="rId7" Type="http://schemas.openxmlformats.org/officeDocument/2006/relationships/image" Target="../media/image45.emf"/><Relationship Id="rId2" Type="http://schemas.openxmlformats.org/officeDocument/2006/relationships/image" Target="../media/image40.emf"/><Relationship Id="rId1" Type="http://schemas.openxmlformats.org/officeDocument/2006/relationships/slideLayout" Target="../slideLayouts/slideLayout9.xml"/><Relationship Id="rId6" Type="http://schemas.openxmlformats.org/officeDocument/2006/relationships/image" Target="../media/image44.emf"/><Relationship Id="rId5" Type="http://schemas.openxmlformats.org/officeDocument/2006/relationships/image" Target="../media/image43.emf"/><Relationship Id="rId4" Type="http://schemas.openxmlformats.org/officeDocument/2006/relationships/image" Target="../media/image42.emf"/></Relationships>
</file>

<file path=ppt/slides/_rels/slide1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4.emf"/><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image" Target="../media/image40.emf"/><Relationship Id="rId7" Type="http://schemas.openxmlformats.org/officeDocument/2006/relationships/image" Target="../media/image44.emf"/><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slides/_rels/slide2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4.emf"/><Relationship Id="rId1" Type="http://schemas.openxmlformats.org/officeDocument/2006/relationships/slideLayout" Target="../slideLayouts/slideLayout9.xml"/><Relationship Id="rId6" Type="http://schemas.openxmlformats.org/officeDocument/2006/relationships/hyperlink" Target="http://localhost:5000/update" TargetMode="External"/><Relationship Id="rId5" Type="http://schemas.openxmlformats.org/officeDocument/2006/relationships/hyperlink" Target="http://localhost:5000/add" TargetMode="External"/><Relationship Id="rId4" Type="http://schemas.openxmlformats.org/officeDocument/2006/relationships/hyperlink" Target="http://localhost:5000/"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4.emf"/><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1.png"/><Relationship Id="rId2" Type="http://schemas.openxmlformats.org/officeDocument/2006/relationships/image" Target="../media/image58.png"/><Relationship Id="rId1" Type="http://schemas.openxmlformats.org/officeDocument/2006/relationships/slideLayout" Target="../slideLayouts/slideLayout9.xml"/><Relationship Id="rId6" Type="http://schemas.openxmlformats.org/officeDocument/2006/relationships/image" Target="../media/image60.png"/><Relationship Id="rId5" Type="http://schemas.openxmlformats.org/officeDocument/2006/relationships/hyperlink" Target="https://translate.google.com/website?sl=auto&amp;tl=en&amp;hl=es-419&amp;u=https://www.atlassian.com/git/tutorials/comparing-workflows/gitflow-workflow" TargetMode="External"/><Relationship Id="rId4" Type="http://schemas.openxmlformats.org/officeDocument/2006/relationships/hyperlink" Target="https://translate.google.com/website?sl=auto&amp;tl=en&amp;hl=es-419&amp;u=https://nvie.com/posts/a-successful-git-branching-model/"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9.xml"/><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14301F-B47F-5569-35AE-E2A1174D5A72}"/>
              </a:ext>
            </a:extLst>
          </p:cNvPr>
          <p:cNvSpPr>
            <a:spLocks noGrp="1"/>
          </p:cNvSpPr>
          <p:nvPr>
            <p:ph type="ctrTitle"/>
          </p:nvPr>
        </p:nvSpPr>
        <p:spPr>
          <a:xfrm>
            <a:off x="1876424" y="1122363"/>
            <a:ext cx="9642641" cy="2387600"/>
          </a:xfrm>
        </p:spPr>
        <p:txBody>
          <a:bodyPr/>
          <a:lstStyle/>
          <a:p>
            <a:pPr algn="r"/>
            <a:r>
              <a:rPr lang="en-US" dirty="0" err="1">
                <a:latin typeface="Arial Rounded MT Bold" panose="020F0704030504030204" pitchFamily="34" charset="0"/>
              </a:rPr>
              <a:t>Curso</a:t>
            </a:r>
            <a:r>
              <a:rPr lang="en-US" dirty="0">
                <a:latin typeface="Arial Rounded MT Bold" panose="020F0704030504030204" pitchFamily="34" charset="0"/>
              </a:rPr>
              <a:t> de python</a:t>
            </a:r>
          </a:p>
        </p:txBody>
      </p:sp>
      <p:sp>
        <p:nvSpPr>
          <p:cNvPr id="3" name="Subtítulo 2">
            <a:extLst>
              <a:ext uri="{FF2B5EF4-FFF2-40B4-BE49-F238E27FC236}">
                <a16:creationId xmlns:a16="http://schemas.microsoft.com/office/drawing/2014/main" id="{154EF76A-5E96-CE29-228B-D634F690C832}"/>
              </a:ext>
            </a:extLst>
          </p:cNvPr>
          <p:cNvSpPr>
            <a:spLocks noGrp="1"/>
          </p:cNvSpPr>
          <p:nvPr>
            <p:ph type="subTitle" idx="1"/>
          </p:nvPr>
        </p:nvSpPr>
        <p:spPr>
          <a:xfrm>
            <a:off x="1876424" y="3602038"/>
            <a:ext cx="9642641" cy="1655762"/>
          </a:xfrm>
        </p:spPr>
        <p:txBody>
          <a:bodyPr/>
          <a:lstStyle/>
          <a:p>
            <a:pPr algn="r"/>
            <a:r>
              <a:rPr lang="en-US" dirty="0">
                <a:latin typeface="Arial Narrow" panose="020B0606020202030204" pitchFamily="34" charset="0"/>
              </a:rPr>
              <a:t>Ing. Luis Gerardo Jaramillo</a:t>
            </a:r>
          </a:p>
          <a:p>
            <a:pPr algn="r"/>
            <a:r>
              <a:rPr lang="en-US" dirty="0">
                <a:latin typeface="Arial Narrow" panose="020B0606020202030204" pitchFamily="34" charset="0"/>
              </a:rPr>
              <a:t>Agosto-</a:t>
            </a:r>
            <a:r>
              <a:rPr lang="en-US" dirty="0" err="1">
                <a:latin typeface="Arial Narrow" panose="020B0606020202030204" pitchFamily="34" charset="0"/>
              </a:rPr>
              <a:t>septiembre</a:t>
            </a:r>
            <a:r>
              <a:rPr lang="en-US" dirty="0">
                <a:latin typeface="Arial Narrow" panose="020B0606020202030204" pitchFamily="34" charset="0"/>
              </a:rPr>
              <a:t> 2024</a:t>
            </a:r>
          </a:p>
        </p:txBody>
      </p:sp>
      <p:pic>
        <p:nvPicPr>
          <p:cNvPr id="5" name="Imagen 4">
            <a:extLst>
              <a:ext uri="{FF2B5EF4-FFF2-40B4-BE49-F238E27FC236}">
                <a16:creationId xmlns:a16="http://schemas.microsoft.com/office/drawing/2014/main" id="{D2F08BD0-D230-25B0-24F7-B46751D256B8}"/>
              </a:ext>
            </a:extLst>
          </p:cNvPr>
          <p:cNvPicPr>
            <a:picLocks noChangeAspect="1"/>
          </p:cNvPicPr>
          <p:nvPr/>
        </p:nvPicPr>
        <p:blipFill>
          <a:blip r:embed="rId2"/>
          <a:stretch>
            <a:fillRect/>
          </a:stretch>
        </p:blipFill>
        <p:spPr>
          <a:xfrm>
            <a:off x="-285008" y="1270270"/>
            <a:ext cx="9142857" cy="4317460"/>
          </a:xfrm>
          <a:prstGeom prst="rect">
            <a:avLst/>
          </a:prstGeom>
        </p:spPr>
      </p:pic>
    </p:spTree>
    <p:extLst>
      <p:ext uri="{BB962C8B-B14F-4D97-AF65-F5344CB8AC3E}">
        <p14:creationId xmlns:p14="http://schemas.microsoft.com/office/powerpoint/2010/main" val="11957110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39079AE5-BBD4-D70C-173D-61C1F893D286}"/>
              </a:ext>
            </a:extLst>
          </p:cNvPr>
          <p:cNvSpPr>
            <a:spLocks noGrp="1"/>
          </p:cNvSpPr>
          <p:nvPr>
            <p:ph type="body" sz="half" idx="2"/>
          </p:nvPr>
        </p:nvSpPr>
        <p:spPr>
          <a:xfrm>
            <a:off x="1187454" y="2016520"/>
            <a:ext cx="5444801" cy="4841480"/>
          </a:xfrm>
        </p:spPr>
        <p:txBody>
          <a:bodyPr numCol="2">
            <a:normAutofit/>
          </a:bodyPr>
          <a:lstStyle/>
          <a:p>
            <a:pPr marL="457200" indent="-457200">
              <a:buFont typeface="Arial" panose="020B0604020202020204" pitchFamily="34" charset="0"/>
              <a:buChar char="•"/>
            </a:pPr>
            <a:r>
              <a:rPr lang="es-ES" sz="2600" dirty="0">
                <a:latin typeface="Aptos Narrow" panose="020B0004020202020204" pitchFamily="34" charset="0"/>
              </a:rPr>
              <a:t>Condicionales</a:t>
            </a:r>
          </a:p>
          <a:p>
            <a:pPr marL="914400" lvl="1" indent="-457200">
              <a:buFont typeface="Arial" panose="020B0604020202020204" pitchFamily="34" charset="0"/>
              <a:buChar char="•"/>
            </a:pPr>
            <a:r>
              <a:rPr lang="es-ES" sz="2400" dirty="0" err="1">
                <a:latin typeface="Aptos Narrow" panose="020B0004020202020204" pitchFamily="34" charset="0"/>
              </a:rPr>
              <a:t>If</a:t>
            </a:r>
            <a:r>
              <a:rPr lang="es-ES" sz="2400" dirty="0">
                <a:latin typeface="Aptos Narrow" panose="020B0004020202020204" pitchFamily="34" charset="0"/>
              </a:rPr>
              <a:t>, </a:t>
            </a:r>
            <a:r>
              <a:rPr lang="es-ES" sz="2400" dirty="0" err="1">
                <a:latin typeface="Aptos Narrow" panose="020B0004020202020204" pitchFamily="34" charset="0"/>
              </a:rPr>
              <a:t>else</a:t>
            </a:r>
            <a:r>
              <a:rPr lang="es-ES" sz="2400" dirty="0">
                <a:latin typeface="Aptos Narrow" panose="020B0004020202020204" pitchFamily="34" charset="0"/>
              </a:rPr>
              <a:t>, </a:t>
            </a:r>
            <a:r>
              <a:rPr lang="es-ES" sz="2400" dirty="0" err="1">
                <a:latin typeface="Aptos Narrow" panose="020B0004020202020204" pitchFamily="34" charset="0"/>
              </a:rPr>
              <a:t>elif</a:t>
            </a:r>
            <a:endParaRPr lang="es-ES" sz="2400" dirty="0">
              <a:latin typeface="Aptos Narrow" panose="020B0004020202020204" pitchFamily="34" charset="0"/>
            </a:endParaRPr>
          </a:p>
          <a:p>
            <a:pPr marL="914400" lvl="1" indent="-457200">
              <a:buFont typeface="Arial" panose="020B0604020202020204" pitchFamily="34" charset="0"/>
              <a:buChar char="•"/>
            </a:pPr>
            <a:r>
              <a:rPr lang="es-ES" sz="2400" dirty="0">
                <a:latin typeface="Aptos Narrow" panose="020B0004020202020204" pitchFamily="34" charset="0"/>
              </a:rPr>
              <a:t>Match-case</a:t>
            </a:r>
          </a:p>
          <a:p>
            <a:pPr marL="457200" indent="-457200">
              <a:buFont typeface="Arial" panose="020B0604020202020204" pitchFamily="34" charset="0"/>
              <a:buChar char="•"/>
            </a:pPr>
            <a:r>
              <a:rPr lang="es-ES" sz="2600" dirty="0">
                <a:latin typeface="Aptos Narrow" panose="020B0004020202020204" pitchFamily="34" charset="0"/>
              </a:rPr>
              <a:t>Iteraciones</a:t>
            </a:r>
          </a:p>
          <a:p>
            <a:pPr marL="914400" lvl="1" indent="-457200">
              <a:buFont typeface="Arial" panose="020B0604020202020204" pitchFamily="34" charset="0"/>
              <a:buChar char="•"/>
            </a:pPr>
            <a:r>
              <a:rPr lang="es-ES" sz="2400" dirty="0" err="1">
                <a:latin typeface="Aptos Narrow" panose="020B0004020202020204" pitchFamily="34" charset="0"/>
              </a:rPr>
              <a:t>While</a:t>
            </a:r>
            <a:endParaRPr lang="es-ES" sz="2400" dirty="0">
              <a:latin typeface="Aptos Narrow" panose="020B0004020202020204" pitchFamily="34" charset="0"/>
            </a:endParaRPr>
          </a:p>
          <a:p>
            <a:pPr marL="914400" lvl="1" indent="-457200">
              <a:buFont typeface="Arial" panose="020B0604020202020204" pitchFamily="34" charset="0"/>
              <a:buChar char="•"/>
            </a:pPr>
            <a:r>
              <a:rPr lang="es-ES" sz="2400" dirty="0" err="1">
                <a:latin typeface="Aptos Narrow" panose="020B0004020202020204" pitchFamily="34" charset="0"/>
              </a:rPr>
              <a:t>For</a:t>
            </a:r>
            <a:endParaRPr lang="es-ES" sz="2400" dirty="0">
              <a:latin typeface="Aptos Narrow" panose="020B0004020202020204" pitchFamily="34" charset="0"/>
            </a:endParaRPr>
          </a:p>
          <a:p>
            <a:pPr marL="914400" lvl="1" indent="-457200">
              <a:buFont typeface="Arial" panose="020B0604020202020204" pitchFamily="34" charset="0"/>
              <a:buChar char="•"/>
            </a:pPr>
            <a:r>
              <a:rPr lang="es-ES" sz="2400" dirty="0" err="1">
                <a:latin typeface="Aptos Narrow" panose="020B0004020202020204" pitchFamily="34" charset="0"/>
              </a:rPr>
              <a:t>Enumerate</a:t>
            </a:r>
            <a:endParaRPr lang="es-ES" sz="2400" dirty="0">
              <a:latin typeface="Aptos Narrow" panose="020B0004020202020204" pitchFamily="34" charset="0"/>
            </a:endParaRPr>
          </a:p>
          <a:p>
            <a:pPr marL="457200" indent="-457200">
              <a:buFont typeface="Arial" panose="020B0604020202020204" pitchFamily="34" charset="0"/>
              <a:buChar char="•"/>
            </a:pPr>
            <a:r>
              <a:rPr lang="es-ES" sz="2600" dirty="0">
                <a:latin typeface="Aptos Narrow" panose="020B0004020202020204" pitchFamily="34" charset="0"/>
              </a:rPr>
              <a:t>Bucles anidados</a:t>
            </a:r>
          </a:p>
          <a:p>
            <a:pPr marL="457200" indent="-457200">
              <a:buFont typeface="Arial" panose="020B0604020202020204" pitchFamily="34" charset="0"/>
              <a:buChar char="•"/>
            </a:pPr>
            <a:endParaRPr lang="es-ES" sz="2600" dirty="0">
              <a:latin typeface="Aptos Narrow" panose="020B0004020202020204" pitchFamily="34" charset="0"/>
            </a:endParaRPr>
          </a:p>
        </p:txBody>
      </p:sp>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1.4 </a:t>
            </a:r>
            <a:r>
              <a:rPr lang="pt-BR" dirty="0" err="1">
                <a:latin typeface="Arial Rounded MT Bold" panose="020F0704030504030204" pitchFamily="34" charset="0"/>
              </a:rPr>
              <a:t>Estructuras</a:t>
            </a:r>
            <a:r>
              <a:rPr lang="pt-BR" dirty="0">
                <a:latin typeface="Arial Rounded MT Bold" panose="020F0704030504030204" pitchFamily="34" charset="0"/>
              </a:rPr>
              <a:t> de </a:t>
            </a:r>
            <a:r>
              <a:rPr lang="pt-BR" dirty="0" err="1">
                <a:latin typeface="Arial Rounded MT Bold" panose="020F0704030504030204" pitchFamily="34" charset="0"/>
              </a:rPr>
              <a:t>control</a:t>
            </a:r>
            <a:endParaRPr lang="en-US" dirty="0">
              <a:latin typeface="Arial Rounded MT Bold" panose="020F0704030504030204" pitchFamily="34" charset="0"/>
            </a:endParaRPr>
          </a:p>
        </p:txBody>
      </p:sp>
      <p:pic>
        <p:nvPicPr>
          <p:cNvPr id="3" name="Imagen 2">
            <a:extLst>
              <a:ext uri="{FF2B5EF4-FFF2-40B4-BE49-F238E27FC236}">
                <a16:creationId xmlns:a16="http://schemas.microsoft.com/office/drawing/2014/main" id="{D07DD1E4-832A-A7DA-F86D-E6066BE4D608}"/>
              </a:ext>
            </a:extLst>
          </p:cNvPr>
          <p:cNvPicPr>
            <a:picLocks noChangeAspect="1"/>
          </p:cNvPicPr>
          <p:nvPr/>
        </p:nvPicPr>
        <p:blipFill>
          <a:blip r:embed="rId2"/>
          <a:stretch>
            <a:fillRect/>
          </a:stretch>
        </p:blipFill>
        <p:spPr>
          <a:xfrm>
            <a:off x="5716264" y="1403295"/>
            <a:ext cx="4468657" cy="4564024"/>
          </a:xfrm>
          <a:prstGeom prst="rect">
            <a:avLst/>
          </a:prstGeom>
        </p:spPr>
      </p:pic>
      <p:pic>
        <p:nvPicPr>
          <p:cNvPr id="5" name="Gráfico 4">
            <a:extLst>
              <a:ext uri="{FF2B5EF4-FFF2-40B4-BE49-F238E27FC236}">
                <a16:creationId xmlns:a16="http://schemas.microsoft.com/office/drawing/2014/main" id="{870C59C5-57DF-448E-0396-878ECC4072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43342" y="1062156"/>
            <a:ext cx="5555549" cy="5652103"/>
          </a:xfrm>
          <a:prstGeom prst="rect">
            <a:avLst/>
          </a:prstGeom>
        </p:spPr>
      </p:pic>
      <p:pic>
        <p:nvPicPr>
          <p:cNvPr id="9" name="Gráfico 8">
            <a:extLst>
              <a:ext uri="{FF2B5EF4-FFF2-40B4-BE49-F238E27FC236}">
                <a16:creationId xmlns:a16="http://schemas.microsoft.com/office/drawing/2014/main" id="{3FADD499-B49C-8545-DB73-E1C5DB0028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75801" y="1258936"/>
            <a:ext cx="6910755" cy="5061639"/>
          </a:xfrm>
          <a:prstGeom prst="rect">
            <a:avLst/>
          </a:prstGeom>
        </p:spPr>
      </p:pic>
      <p:pic>
        <p:nvPicPr>
          <p:cNvPr id="11" name="Imagen 10">
            <a:extLst>
              <a:ext uri="{FF2B5EF4-FFF2-40B4-BE49-F238E27FC236}">
                <a16:creationId xmlns:a16="http://schemas.microsoft.com/office/drawing/2014/main" id="{23F2E93E-BCE2-5C34-655D-55FED4DD4B06}"/>
              </a:ext>
            </a:extLst>
          </p:cNvPr>
          <p:cNvPicPr>
            <a:picLocks noChangeAspect="1"/>
          </p:cNvPicPr>
          <p:nvPr/>
        </p:nvPicPr>
        <p:blipFill>
          <a:blip r:embed="rId7"/>
          <a:stretch>
            <a:fillRect/>
          </a:stretch>
        </p:blipFill>
        <p:spPr>
          <a:xfrm>
            <a:off x="4666272" y="1507646"/>
            <a:ext cx="5840857" cy="4355321"/>
          </a:xfrm>
          <a:prstGeom prst="rect">
            <a:avLst/>
          </a:prstGeom>
        </p:spPr>
      </p:pic>
    </p:spTree>
    <p:extLst>
      <p:ext uri="{BB962C8B-B14F-4D97-AF65-F5344CB8AC3E}">
        <p14:creationId xmlns:p14="http://schemas.microsoft.com/office/powerpoint/2010/main" val="569665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39079AE5-BBD4-D70C-173D-61C1F893D286}"/>
              </a:ext>
            </a:extLst>
          </p:cNvPr>
          <p:cNvSpPr>
            <a:spLocks noGrp="1"/>
          </p:cNvSpPr>
          <p:nvPr>
            <p:ph type="body" sz="half" idx="2"/>
          </p:nvPr>
        </p:nvSpPr>
        <p:spPr>
          <a:xfrm>
            <a:off x="914399" y="986852"/>
            <a:ext cx="3868615" cy="2464070"/>
          </a:xfrm>
        </p:spPr>
        <p:txBody>
          <a:bodyPr numCol="1">
            <a:normAutofit/>
          </a:bodyPr>
          <a:lstStyle/>
          <a:p>
            <a:pPr marL="457200" indent="-457200">
              <a:buFont typeface="Arial" panose="020B0604020202020204" pitchFamily="34" charset="0"/>
              <a:buChar char="•"/>
            </a:pPr>
            <a:r>
              <a:rPr lang="es-ES" sz="2400" dirty="0">
                <a:latin typeface="Aptos Narrow" panose="020B0004020202020204" pitchFamily="34" charset="0"/>
              </a:rPr>
              <a:t>Tuplas</a:t>
            </a:r>
          </a:p>
          <a:p>
            <a:pPr marL="457200" indent="-457200">
              <a:buFont typeface="Arial" panose="020B0604020202020204" pitchFamily="34" charset="0"/>
              <a:buChar char="•"/>
            </a:pPr>
            <a:r>
              <a:rPr lang="es-ES" sz="2400" dirty="0">
                <a:latin typeface="Aptos Narrow" panose="020B0004020202020204" pitchFamily="34" charset="0"/>
              </a:rPr>
              <a:t>Conjuntos</a:t>
            </a:r>
          </a:p>
          <a:p>
            <a:pPr marL="457200" indent="-457200">
              <a:buFont typeface="Arial" panose="020B0604020202020204" pitchFamily="34" charset="0"/>
              <a:buChar char="•"/>
            </a:pPr>
            <a:r>
              <a:rPr lang="es-ES" sz="2400" dirty="0">
                <a:latin typeface="Aptos Narrow" panose="020B0004020202020204" pitchFamily="34" charset="0"/>
              </a:rPr>
              <a:t>Diccionarios</a:t>
            </a:r>
          </a:p>
          <a:p>
            <a:pPr marL="457200" indent="-457200">
              <a:buFont typeface="Arial" panose="020B0604020202020204" pitchFamily="34" charset="0"/>
              <a:buChar char="•"/>
            </a:pPr>
            <a:r>
              <a:rPr lang="es-ES" sz="2400" dirty="0">
                <a:latin typeface="Aptos Narrow" panose="020B0004020202020204" pitchFamily="34" charset="0"/>
              </a:rPr>
              <a:t>Pilas y Colas usando listas</a:t>
            </a:r>
          </a:p>
        </p:txBody>
      </p:sp>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1.5 Tipos de </a:t>
            </a:r>
            <a:r>
              <a:rPr lang="pt-BR" dirty="0" err="1">
                <a:latin typeface="Arial Rounded MT Bold" panose="020F0704030504030204" pitchFamily="34" charset="0"/>
              </a:rPr>
              <a:t>datos</a:t>
            </a:r>
            <a:r>
              <a:rPr lang="pt-BR" dirty="0">
                <a:latin typeface="Arial Rounded MT Bold" panose="020F0704030504030204" pitchFamily="34" charset="0"/>
              </a:rPr>
              <a:t> </a:t>
            </a:r>
            <a:r>
              <a:rPr lang="pt-BR" dirty="0" err="1">
                <a:latin typeface="Arial Rounded MT Bold" panose="020F0704030504030204" pitchFamily="34" charset="0"/>
              </a:rPr>
              <a:t>adicionales</a:t>
            </a:r>
            <a:endParaRPr lang="en-US" dirty="0">
              <a:latin typeface="Arial Rounded MT Bold" panose="020F0704030504030204" pitchFamily="34" charset="0"/>
            </a:endParaRPr>
          </a:p>
        </p:txBody>
      </p:sp>
      <p:pic>
        <p:nvPicPr>
          <p:cNvPr id="3" name="Imagen 2">
            <a:extLst>
              <a:ext uri="{FF2B5EF4-FFF2-40B4-BE49-F238E27FC236}">
                <a16:creationId xmlns:a16="http://schemas.microsoft.com/office/drawing/2014/main" id="{C2AFEBC4-D01D-3CA1-5751-C09862E0AB32}"/>
              </a:ext>
            </a:extLst>
          </p:cNvPr>
          <p:cNvPicPr>
            <a:picLocks noChangeAspect="1"/>
          </p:cNvPicPr>
          <p:nvPr/>
        </p:nvPicPr>
        <p:blipFill>
          <a:blip r:embed="rId2"/>
          <a:stretch>
            <a:fillRect/>
          </a:stretch>
        </p:blipFill>
        <p:spPr>
          <a:xfrm>
            <a:off x="1748253" y="3657600"/>
            <a:ext cx="7214394" cy="2879745"/>
          </a:xfrm>
          <a:prstGeom prst="rect">
            <a:avLst/>
          </a:prstGeom>
        </p:spPr>
      </p:pic>
      <p:pic>
        <p:nvPicPr>
          <p:cNvPr id="5" name="Gráfico 4">
            <a:extLst>
              <a:ext uri="{FF2B5EF4-FFF2-40B4-BE49-F238E27FC236}">
                <a16:creationId xmlns:a16="http://schemas.microsoft.com/office/drawing/2014/main" id="{476BA453-9714-E6A8-6468-6941B85AFF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7419" y="736631"/>
            <a:ext cx="6830577" cy="3356741"/>
          </a:xfrm>
          <a:prstGeom prst="rect">
            <a:avLst/>
          </a:prstGeom>
        </p:spPr>
      </p:pic>
    </p:spTree>
    <p:extLst>
      <p:ext uri="{BB962C8B-B14F-4D97-AF65-F5344CB8AC3E}">
        <p14:creationId xmlns:p14="http://schemas.microsoft.com/office/powerpoint/2010/main" val="856237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39079AE5-BBD4-D70C-173D-61C1F893D286}"/>
              </a:ext>
            </a:extLst>
          </p:cNvPr>
          <p:cNvSpPr>
            <a:spLocks noGrp="1"/>
          </p:cNvSpPr>
          <p:nvPr>
            <p:ph type="body" sz="half" idx="2"/>
          </p:nvPr>
        </p:nvSpPr>
        <p:spPr>
          <a:xfrm>
            <a:off x="914400" y="1187531"/>
            <a:ext cx="11277600" cy="5670469"/>
          </a:xfrm>
        </p:spPr>
        <p:txBody>
          <a:bodyPr numCol="2">
            <a:normAutofit/>
          </a:bodyPr>
          <a:lstStyle/>
          <a:p>
            <a:pPr marL="457200" indent="-457200">
              <a:buFont typeface="Arial" panose="020B0604020202020204" pitchFamily="34" charset="0"/>
              <a:buChar char="•"/>
            </a:pPr>
            <a:r>
              <a:rPr lang="es-MX" sz="2800" dirty="0">
                <a:latin typeface="Aptos Narrow" panose="020B0004020202020204" pitchFamily="34" charset="0"/>
              </a:rPr>
              <a:t>Definición de funciones</a:t>
            </a:r>
          </a:p>
          <a:p>
            <a:pPr marL="457200" indent="-457200">
              <a:buFont typeface="Arial" panose="020B0604020202020204" pitchFamily="34" charset="0"/>
              <a:buChar char="•"/>
            </a:pPr>
            <a:r>
              <a:rPr lang="es-ES" sz="2400" dirty="0">
                <a:latin typeface="Aptos Narrow" panose="020B0004020202020204" pitchFamily="34" charset="0"/>
              </a:rPr>
              <a:t>Parámetros</a:t>
            </a:r>
          </a:p>
          <a:p>
            <a:pPr marL="457200" indent="-457200">
              <a:buFont typeface="Arial" panose="020B0604020202020204" pitchFamily="34" charset="0"/>
              <a:buChar char="•"/>
            </a:pPr>
            <a:r>
              <a:rPr lang="es-ES" sz="2400" dirty="0">
                <a:latin typeface="Aptos Narrow" panose="020B0004020202020204" pitchFamily="34" charset="0"/>
              </a:rPr>
              <a:t>Ámbito de variables</a:t>
            </a:r>
          </a:p>
          <a:p>
            <a:pPr marL="457200" indent="-457200">
              <a:buFont typeface="Arial" panose="020B0604020202020204" pitchFamily="34" charset="0"/>
              <a:buChar char="•"/>
            </a:pPr>
            <a:r>
              <a:rPr lang="es-ES" sz="2400" dirty="0">
                <a:latin typeface="Aptos Narrow" panose="020B0004020202020204" pitchFamily="34" charset="0"/>
              </a:rPr>
              <a:t>Retorno de valores</a:t>
            </a:r>
          </a:p>
          <a:p>
            <a:pPr marL="457200" indent="-457200">
              <a:buFont typeface="Arial" panose="020B0604020202020204" pitchFamily="34" charset="0"/>
              <a:buChar char="•"/>
            </a:pPr>
            <a:r>
              <a:rPr lang="es-ES" sz="2400" dirty="0">
                <a:latin typeface="Aptos Narrow" panose="020B0004020202020204" pitchFamily="34" charset="0"/>
              </a:rPr>
              <a:t>Parámetros por defecto</a:t>
            </a:r>
          </a:p>
          <a:p>
            <a:pPr marL="457200" indent="-457200">
              <a:buFont typeface="Arial" panose="020B0604020202020204" pitchFamily="34" charset="0"/>
              <a:buChar char="•"/>
            </a:pPr>
            <a:r>
              <a:rPr lang="es-ES" sz="2400" dirty="0">
                <a:latin typeface="Aptos Narrow" panose="020B0004020202020204" pitchFamily="34" charset="0"/>
              </a:rPr>
              <a:t>Número indeterminado de parámetros</a:t>
            </a:r>
          </a:p>
          <a:p>
            <a:pPr marL="457200" indent="-457200">
              <a:buFont typeface="Arial" panose="020B0604020202020204" pitchFamily="34" charset="0"/>
              <a:buChar char="•"/>
            </a:pPr>
            <a:r>
              <a:rPr lang="es-ES" sz="2400" dirty="0">
                <a:latin typeface="Aptos Narrow" panose="020B0004020202020204" pitchFamily="34" charset="0"/>
              </a:rPr>
              <a:t>Argumentos de palabra clave</a:t>
            </a:r>
          </a:p>
          <a:p>
            <a:pPr marL="457200" indent="-457200">
              <a:buFont typeface="Arial" panose="020B0604020202020204" pitchFamily="34" charset="0"/>
              <a:buChar char="•"/>
            </a:pPr>
            <a:r>
              <a:rPr lang="es-ES" sz="2400" dirty="0">
                <a:latin typeface="Aptos Narrow" panose="020B0004020202020204" pitchFamily="34" charset="0"/>
              </a:rPr>
              <a:t>Retorno de varios valores</a:t>
            </a:r>
          </a:p>
          <a:p>
            <a:pPr marL="457200" indent="-457200">
              <a:buFont typeface="Arial" panose="020B0604020202020204" pitchFamily="34" charset="0"/>
              <a:buChar char="•"/>
            </a:pPr>
            <a:r>
              <a:rPr lang="es-ES" sz="2400" dirty="0">
                <a:latin typeface="Aptos Narrow" panose="020B0004020202020204" pitchFamily="34" charset="0"/>
              </a:rPr>
              <a:t>Argumentos y parámetros.</a:t>
            </a:r>
          </a:p>
          <a:p>
            <a:pPr marL="457200" indent="-457200">
              <a:buFont typeface="Arial" panose="020B0604020202020204" pitchFamily="34" charset="0"/>
              <a:buChar char="•"/>
            </a:pPr>
            <a:r>
              <a:rPr lang="es-ES" sz="2400" dirty="0">
                <a:latin typeface="Aptos Narrow" panose="020B0004020202020204" pitchFamily="34" charset="0"/>
              </a:rPr>
              <a:t>Argumentos por nombre </a:t>
            </a:r>
          </a:p>
          <a:p>
            <a:pPr marL="457200" indent="-457200">
              <a:buFont typeface="Arial" panose="020B0604020202020204" pitchFamily="34" charset="0"/>
              <a:buChar char="•"/>
            </a:pPr>
            <a:r>
              <a:rPr lang="es-ES" sz="2400" dirty="0">
                <a:latin typeface="Aptos Narrow" panose="020B0004020202020204" pitchFamily="34" charset="0"/>
              </a:rPr>
              <a:t>Argumentos por valor y por referencia</a:t>
            </a:r>
          </a:p>
          <a:p>
            <a:pPr marL="457200" indent="-457200">
              <a:buFont typeface="Arial" panose="020B0604020202020204" pitchFamily="34" charset="0"/>
              <a:buChar char="•"/>
            </a:pPr>
            <a:r>
              <a:rPr lang="es-ES" sz="2400" dirty="0">
                <a:latin typeface="Aptos Narrow" panose="020B0004020202020204" pitchFamily="34" charset="0"/>
              </a:rPr>
              <a:t>Funciones recursivas</a:t>
            </a:r>
          </a:p>
          <a:p>
            <a:pPr marL="457200" indent="-457200">
              <a:buFont typeface="Arial" panose="020B0604020202020204" pitchFamily="34" charset="0"/>
              <a:buChar char="•"/>
            </a:pPr>
            <a:r>
              <a:rPr lang="es-ES" sz="2400" dirty="0">
                <a:latin typeface="Aptos Narrow" panose="020B0004020202020204" pitchFamily="34" charset="0"/>
              </a:rPr>
              <a:t>Funciones de biblioteca ya integradas en Python.</a:t>
            </a:r>
          </a:p>
          <a:p>
            <a:pPr marL="457200" indent="-457200">
              <a:buFont typeface="Arial" panose="020B0604020202020204" pitchFamily="34" charset="0"/>
              <a:buChar char="•"/>
            </a:pPr>
            <a:r>
              <a:rPr lang="es-ES" sz="2400" dirty="0">
                <a:latin typeface="Aptos Narrow" panose="020B0004020202020204" pitchFamily="34" charset="0"/>
              </a:rPr>
              <a:t>Manejo de errores</a:t>
            </a:r>
          </a:p>
          <a:p>
            <a:pPr marL="457200" indent="-457200">
              <a:buFont typeface="Arial" panose="020B0604020202020204" pitchFamily="34" charset="0"/>
              <a:buChar char="•"/>
            </a:pPr>
            <a:r>
              <a:rPr lang="es-ES" sz="2400" dirty="0">
                <a:latin typeface="Aptos Narrow" panose="020B0004020202020204" pitchFamily="34" charset="0"/>
              </a:rPr>
              <a:t>Captura de excepciones</a:t>
            </a:r>
          </a:p>
          <a:p>
            <a:pPr marL="457200" indent="-457200">
              <a:buFont typeface="Arial" panose="020B0604020202020204" pitchFamily="34" charset="0"/>
              <a:buChar char="•"/>
            </a:pPr>
            <a:r>
              <a:rPr lang="es-ES" sz="2400" dirty="0">
                <a:latin typeface="Aptos Narrow" panose="020B0004020202020204" pitchFamily="34" charset="0"/>
              </a:rPr>
              <a:t>Excepciones </a:t>
            </a:r>
            <a:r>
              <a:rPr lang="es-MX" sz="2400" dirty="0">
                <a:latin typeface="Aptos Narrow" panose="020B0004020202020204" pitchFamily="34" charset="0"/>
              </a:rPr>
              <a:t>múltiples</a:t>
            </a:r>
          </a:p>
          <a:p>
            <a:pPr marL="457200" indent="-457200">
              <a:buFont typeface="Arial" panose="020B0604020202020204" pitchFamily="34" charset="0"/>
              <a:buChar char="•"/>
            </a:pPr>
            <a:r>
              <a:rPr lang="es-MX" sz="2400" dirty="0">
                <a:latin typeface="Aptos Narrow" panose="020B0004020202020204" pitchFamily="34" charset="0"/>
              </a:rPr>
              <a:t>Invocando excepciones</a:t>
            </a:r>
            <a:endParaRPr lang="es-ES" sz="2400" dirty="0">
              <a:latin typeface="Aptos Narrow" panose="020B0004020202020204" pitchFamily="34" charset="0"/>
            </a:endParaRPr>
          </a:p>
        </p:txBody>
      </p:sp>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1.5 funciones</a:t>
            </a:r>
            <a:endParaRPr lang="en-US" dirty="0">
              <a:latin typeface="Arial Rounded MT Bold" panose="020F0704030504030204" pitchFamily="34" charset="0"/>
            </a:endParaRPr>
          </a:p>
        </p:txBody>
      </p:sp>
    </p:spTree>
    <p:extLst>
      <p:ext uri="{BB962C8B-B14F-4D97-AF65-F5344CB8AC3E}">
        <p14:creationId xmlns:p14="http://schemas.microsoft.com/office/powerpoint/2010/main" val="324698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39079AE5-BBD4-D70C-173D-61C1F893D286}"/>
              </a:ext>
            </a:extLst>
          </p:cNvPr>
          <p:cNvSpPr>
            <a:spLocks noGrp="1"/>
          </p:cNvSpPr>
          <p:nvPr>
            <p:ph type="body" sz="half" idx="2"/>
          </p:nvPr>
        </p:nvSpPr>
        <p:spPr>
          <a:xfrm>
            <a:off x="914400" y="1187531"/>
            <a:ext cx="11277600" cy="5670469"/>
          </a:xfrm>
        </p:spPr>
        <p:txBody>
          <a:bodyPr numCol="2">
            <a:normAutofit/>
          </a:bodyPr>
          <a:lstStyle/>
          <a:p>
            <a:pPr marL="457200" indent="-457200">
              <a:buFont typeface="Arial" panose="020B0604020202020204" pitchFamily="34" charset="0"/>
              <a:buChar char="•"/>
            </a:pPr>
            <a:r>
              <a:rPr lang="es-MX" sz="2800" dirty="0">
                <a:latin typeface="Aptos Narrow" panose="020B0004020202020204" pitchFamily="34" charset="0"/>
              </a:rPr>
              <a:t>Clases y Objetos</a:t>
            </a:r>
          </a:p>
          <a:p>
            <a:pPr marL="457200" indent="-457200">
              <a:buFont typeface="Arial" panose="020B0604020202020204" pitchFamily="34" charset="0"/>
              <a:buChar char="•"/>
            </a:pPr>
            <a:r>
              <a:rPr lang="es-MX" sz="2800" dirty="0">
                <a:latin typeface="Aptos Narrow" panose="020B0004020202020204" pitchFamily="34" charset="0"/>
              </a:rPr>
              <a:t>Herencia</a:t>
            </a:r>
          </a:p>
          <a:p>
            <a:pPr marL="457200" indent="-457200">
              <a:buFont typeface="Arial" panose="020B0604020202020204" pitchFamily="34" charset="0"/>
              <a:buChar char="•"/>
            </a:pPr>
            <a:r>
              <a:rPr lang="es-MX" sz="2800" dirty="0">
                <a:latin typeface="Aptos Narrow" panose="020B0004020202020204" pitchFamily="34" charset="0"/>
              </a:rPr>
              <a:t>Encapsulación</a:t>
            </a:r>
          </a:p>
          <a:p>
            <a:pPr marL="457200" indent="-457200">
              <a:buFont typeface="Arial" panose="020B0604020202020204" pitchFamily="34" charset="0"/>
              <a:buChar char="•"/>
            </a:pPr>
            <a:r>
              <a:rPr lang="es-ES" sz="2400" dirty="0">
                <a:latin typeface="Aptos Narrow" panose="020B0004020202020204" pitchFamily="34" charset="0"/>
              </a:rPr>
              <a:t>Polimorfismo</a:t>
            </a:r>
          </a:p>
          <a:p>
            <a:pPr marL="457200" indent="-457200">
              <a:buFont typeface="Arial" panose="020B0604020202020204" pitchFamily="34" charset="0"/>
              <a:buChar char="•"/>
            </a:pPr>
            <a:r>
              <a:rPr lang="es-ES" sz="2400" dirty="0">
                <a:latin typeface="Aptos Narrow" panose="020B0004020202020204" pitchFamily="34" charset="0"/>
              </a:rPr>
              <a:t>Métodos especiales</a:t>
            </a:r>
          </a:p>
          <a:p>
            <a:pPr marL="457200" indent="-457200">
              <a:buFont typeface="Arial" panose="020B0604020202020204" pitchFamily="34" charset="0"/>
              <a:buChar char="•"/>
            </a:pPr>
            <a:r>
              <a:rPr lang="es-ES" sz="2400" dirty="0">
                <a:latin typeface="Aptos Narrow" panose="020B0004020202020204" pitchFamily="34" charset="0"/>
              </a:rPr>
              <a:t>Atributos de clase</a:t>
            </a:r>
          </a:p>
          <a:p>
            <a:pPr marL="457200" indent="-457200">
              <a:buFont typeface="Arial" panose="020B0604020202020204" pitchFamily="34" charset="0"/>
              <a:buChar char="•"/>
            </a:pPr>
            <a:r>
              <a:rPr lang="es-ES" sz="2400" dirty="0">
                <a:latin typeface="Aptos Narrow" panose="020B0004020202020204" pitchFamily="34" charset="0"/>
              </a:rPr>
              <a:t>Composición de Objetos</a:t>
            </a:r>
          </a:p>
          <a:p>
            <a:pPr marL="457200" indent="-457200">
              <a:buFont typeface="Arial" panose="020B0604020202020204" pitchFamily="34" charset="0"/>
              <a:buChar char="•"/>
            </a:pPr>
            <a:r>
              <a:rPr lang="es-ES" sz="2400" dirty="0">
                <a:latin typeface="Aptos Narrow" panose="020B0004020202020204" pitchFamily="34" charset="0"/>
              </a:rPr>
              <a:t>Herencia múltiple</a:t>
            </a:r>
          </a:p>
          <a:p>
            <a:pPr marL="457200" indent="-457200">
              <a:buFont typeface="Arial" panose="020B0604020202020204" pitchFamily="34" charset="0"/>
              <a:buChar char="•"/>
            </a:pPr>
            <a:r>
              <a:rPr lang="es-ES" sz="2400" dirty="0">
                <a:latin typeface="Aptos Narrow" panose="020B0004020202020204" pitchFamily="34" charset="0"/>
              </a:rPr>
              <a:t>Más métodos especiales</a:t>
            </a:r>
          </a:p>
          <a:p>
            <a:pPr marL="457200" indent="-457200">
              <a:buFont typeface="Arial" panose="020B0604020202020204" pitchFamily="34" charset="0"/>
              <a:buChar char="•"/>
            </a:pPr>
            <a:r>
              <a:rPr lang="es-ES" sz="2400" dirty="0">
                <a:latin typeface="Aptos Narrow" panose="020B0004020202020204" pitchFamily="34" charset="0"/>
              </a:rPr>
              <a:t>Sobrecarga de operadores</a:t>
            </a:r>
          </a:p>
          <a:p>
            <a:pPr marL="457200" indent="-457200">
              <a:buFont typeface="Arial" panose="020B0604020202020204" pitchFamily="34" charset="0"/>
              <a:buChar char="•"/>
            </a:pPr>
            <a:r>
              <a:rPr lang="es-ES" sz="2400" dirty="0">
                <a:latin typeface="Aptos Narrow" panose="020B0004020202020204" pitchFamily="34" charset="0"/>
              </a:rPr>
              <a:t>Métodos especiales para ordenamiento</a:t>
            </a:r>
          </a:p>
          <a:p>
            <a:pPr marL="457200" indent="-457200">
              <a:buFont typeface="Arial" panose="020B0604020202020204" pitchFamily="34" charset="0"/>
              <a:buChar char="•"/>
            </a:pPr>
            <a:endParaRPr lang="es-ES" sz="2400" dirty="0">
              <a:latin typeface="Aptos Narrow" panose="020B0004020202020204" pitchFamily="34" charset="0"/>
            </a:endParaRPr>
          </a:p>
        </p:txBody>
      </p:sp>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2. </a:t>
            </a:r>
            <a:r>
              <a:rPr lang="pt-BR" dirty="0" err="1">
                <a:latin typeface="Arial Rounded MT Bold" panose="020F0704030504030204" pitchFamily="34" charset="0"/>
              </a:rPr>
              <a:t>Programacion</a:t>
            </a:r>
            <a:r>
              <a:rPr lang="pt-BR" dirty="0">
                <a:latin typeface="Arial Rounded MT Bold" panose="020F0704030504030204" pitchFamily="34" charset="0"/>
              </a:rPr>
              <a:t> orientada a objetos</a:t>
            </a:r>
            <a:endParaRPr lang="en-US" dirty="0">
              <a:latin typeface="Arial Rounded MT Bold" panose="020F0704030504030204" pitchFamily="34" charset="0"/>
            </a:endParaRPr>
          </a:p>
        </p:txBody>
      </p:sp>
      <p:pic>
        <p:nvPicPr>
          <p:cNvPr id="13" name="Imagen 12">
            <a:extLst>
              <a:ext uri="{FF2B5EF4-FFF2-40B4-BE49-F238E27FC236}">
                <a16:creationId xmlns:a16="http://schemas.microsoft.com/office/drawing/2014/main" id="{D1609DA5-E10B-24FF-3E81-E252CEDB57B4}"/>
              </a:ext>
            </a:extLst>
          </p:cNvPr>
          <p:cNvPicPr>
            <a:picLocks noChangeAspect="1"/>
          </p:cNvPicPr>
          <p:nvPr/>
        </p:nvPicPr>
        <p:blipFill>
          <a:blip r:embed="rId2"/>
          <a:stretch>
            <a:fillRect/>
          </a:stretch>
        </p:blipFill>
        <p:spPr>
          <a:xfrm>
            <a:off x="4783014" y="2448809"/>
            <a:ext cx="4924563" cy="3997210"/>
          </a:xfrm>
          <a:prstGeom prst="rect">
            <a:avLst/>
          </a:prstGeom>
        </p:spPr>
      </p:pic>
      <p:pic>
        <p:nvPicPr>
          <p:cNvPr id="15" name="Imagen 14">
            <a:extLst>
              <a:ext uri="{FF2B5EF4-FFF2-40B4-BE49-F238E27FC236}">
                <a16:creationId xmlns:a16="http://schemas.microsoft.com/office/drawing/2014/main" id="{108D2F81-496D-4B29-E3DA-51695A73F8E3}"/>
              </a:ext>
            </a:extLst>
          </p:cNvPr>
          <p:cNvPicPr>
            <a:picLocks noChangeAspect="1"/>
          </p:cNvPicPr>
          <p:nvPr/>
        </p:nvPicPr>
        <p:blipFill>
          <a:blip r:embed="rId3"/>
          <a:stretch>
            <a:fillRect/>
          </a:stretch>
        </p:blipFill>
        <p:spPr>
          <a:xfrm>
            <a:off x="4546877" y="2257139"/>
            <a:ext cx="5396836" cy="4380549"/>
          </a:xfrm>
          <a:prstGeom prst="rect">
            <a:avLst/>
          </a:prstGeom>
        </p:spPr>
      </p:pic>
      <p:pic>
        <p:nvPicPr>
          <p:cNvPr id="17" name="Imagen 16">
            <a:extLst>
              <a:ext uri="{FF2B5EF4-FFF2-40B4-BE49-F238E27FC236}">
                <a16:creationId xmlns:a16="http://schemas.microsoft.com/office/drawing/2014/main" id="{BA1AA698-0683-8DDC-5F9B-1150A672054C}"/>
              </a:ext>
            </a:extLst>
          </p:cNvPr>
          <p:cNvPicPr>
            <a:picLocks noChangeAspect="1"/>
          </p:cNvPicPr>
          <p:nvPr/>
        </p:nvPicPr>
        <p:blipFill>
          <a:blip r:embed="rId4"/>
          <a:stretch>
            <a:fillRect/>
          </a:stretch>
        </p:blipFill>
        <p:spPr>
          <a:xfrm>
            <a:off x="4411164" y="2146982"/>
            <a:ext cx="5668261" cy="4600861"/>
          </a:xfrm>
          <a:prstGeom prst="rect">
            <a:avLst/>
          </a:prstGeom>
        </p:spPr>
      </p:pic>
      <p:pic>
        <p:nvPicPr>
          <p:cNvPr id="19" name="Imagen 18">
            <a:extLst>
              <a:ext uri="{FF2B5EF4-FFF2-40B4-BE49-F238E27FC236}">
                <a16:creationId xmlns:a16="http://schemas.microsoft.com/office/drawing/2014/main" id="{4E986F42-CC92-3F17-6CDD-4D4217C9B544}"/>
              </a:ext>
            </a:extLst>
          </p:cNvPr>
          <p:cNvPicPr>
            <a:picLocks noChangeAspect="1"/>
          </p:cNvPicPr>
          <p:nvPr/>
        </p:nvPicPr>
        <p:blipFill>
          <a:blip r:embed="rId5"/>
          <a:stretch>
            <a:fillRect/>
          </a:stretch>
        </p:blipFill>
        <p:spPr>
          <a:xfrm>
            <a:off x="4546877" y="1421851"/>
            <a:ext cx="7004572" cy="5685529"/>
          </a:xfrm>
          <a:prstGeom prst="rect">
            <a:avLst/>
          </a:prstGeom>
        </p:spPr>
      </p:pic>
    </p:spTree>
    <p:extLst>
      <p:ext uri="{BB962C8B-B14F-4D97-AF65-F5344CB8AC3E}">
        <p14:creationId xmlns:p14="http://schemas.microsoft.com/office/powerpoint/2010/main" val="173147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2.1. </a:t>
            </a:r>
            <a:r>
              <a:rPr lang="pt-BR" dirty="0" err="1">
                <a:latin typeface="Arial Rounded MT Bold" panose="020F0704030504030204" pitchFamily="34" charset="0"/>
              </a:rPr>
              <a:t>poo</a:t>
            </a:r>
            <a:r>
              <a:rPr lang="pt-BR" dirty="0">
                <a:latin typeface="Arial Rounded MT Bold" panose="020F0704030504030204" pitchFamily="34" charset="0"/>
              </a:rPr>
              <a:t> - </a:t>
            </a:r>
            <a:r>
              <a:rPr lang="pt-BR" dirty="0" err="1">
                <a:latin typeface="Arial Rounded MT Bold" panose="020F0704030504030204" pitchFamily="34" charset="0"/>
              </a:rPr>
              <a:t>Principios</a:t>
            </a:r>
            <a:r>
              <a:rPr lang="pt-BR" dirty="0">
                <a:latin typeface="Arial Rounded MT Bold" panose="020F0704030504030204" pitchFamily="34" charset="0"/>
              </a:rPr>
              <a:t> </a:t>
            </a:r>
            <a:r>
              <a:rPr lang="pt-BR" dirty="0" err="1">
                <a:latin typeface="Arial Rounded MT Bold" panose="020F0704030504030204" pitchFamily="34" charset="0"/>
              </a:rPr>
              <a:t>solid</a:t>
            </a:r>
            <a:endParaRPr lang="en-US" dirty="0">
              <a:latin typeface="Arial Rounded MT Bold" panose="020F0704030504030204" pitchFamily="34" charset="0"/>
            </a:endParaRPr>
          </a:p>
        </p:txBody>
      </p:sp>
      <p:sp>
        <p:nvSpPr>
          <p:cNvPr id="2" name="CuadroTexto 1">
            <a:extLst>
              <a:ext uri="{FF2B5EF4-FFF2-40B4-BE49-F238E27FC236}">
                <a16:creationId xmlns:a16="http://schemas.microsoft.com/office/drawing/2014/main" id="{D4B599C0-04B2-F7FA-E2E8-053BA765AFB6}"/>
              </a:ext>
            </a:extLst>
          </p:cNvPr>
          <p:cNvSpPr txBox="1"/>
          <p:nvPr/>
        </p:nvSpPr>
        <p:spPr>
          <a:xfrm>
            <a:off x="1005444" y="733530"/>
            <a:ext cx="4044249" cy="1754326"/>
          </a:xfrm>
          <a:prstGeom prst="rect">
            <a:avLst/>
          </a:prstGeom>
          <a:noFill/>
        </p:spPr>
        <p:txBody>
          <a:bodyPr wrap="none" rtlCol="0">
            <a:spAutoFit/>
          </a:bodyPr>
          <a:lstStyle/>
          <a:p>
            <a:pPr marL="457200" indent="-457200">
              <a:buFont typeface="Arial" panose="020B0604020202020204" pitchFamily="34" charset="0"/>
              <a:buChar char="•"/>
            </a:pPr>
            <a:r>
              <a:rPr lang="es-ES" sz="1800" dirty="0">
                <a:latin typeface="Aptos Narrow" panose="020B0004020202020204" pitchFamily="34" charset="0"/>
              </a:rPr>
              <a:t>Single </a:t>
            </a:r>
            <a:r>
              <a:rPr lang="es-ES" sz="1800" dirty="0" err="1">
                <a:latin typeface="Aptos Narrow" panose="020B0004020202020204" pitchFamily="34" charset="0"/>
              </a:rPr>
              <a:t>Responsibility</a:t>
            </a:r>
            <a:r>
              <a:rPr lang="es-ES" sz="1800" dirty="0">
                <a:latin typeface="Aptos Narrow" panose="020B0004020202020204" pitchFamily="34" charset="0"/>
              </a:rPr>
              <a:t> </a:t>
            </a:r>
            <a:r>
              <a:rPr lang="es-ES" sz="1800" dirty="0" err="1">
                <a:latin typeface="Aptos Narrow" panose="020B0004020202020204" pitchFamily="34" charset="0"/>
              </a:rPr>
              <a:t>Principle</a:t>
            </a:r>
            <a:r>
              <a:rPr lang="es-ES" sz="1800" dirty="0">
                <a:latin typeface="Aptos Narrow" panose="020B0004020202020204" pitchFamily="34" charset="0"/>
              </a:rPr>
              <a:t> (SRP)</a:t>
            </a:r>
          </a:p>
          <a:p>
            <a:pPr marL="457200" indent="-457200">
              <a:buFont typeface="Arial" panose="020B0604020202020204" pitchFamily="34" charset="0"/>
              <a:buChar char="•"/>
            </a:pPr>
            <a:r>
              <a:rPr lang="es-ES" sz="1800" dirty="0">
                <a:latin typeface="Aptos Narrow" panose="020B0004020202020204" pitchFamily="34" charset="0"/>
              </a:rPr>
              <a:t>Open-</a:t>
            </a:r>
            <a:r>
              <a:rPr lang="es-ES" sz="1800" dirty="0" err="1">
                <a:latin typeface="Aptos Narrow" panose="020B0004020202020204" pitchFamily="34" charset="0"/>
              </a:rPr>
              <a:t>Closed</a:t>
            </a:r>
            <a:r>
              <a:rPr lang="es-ES" sz="1800" dirty="0">
                <a:latin typeface="Aptos Narrow" panose="020B0004020202020204" pitchFamily="34" charset="0"/>
              </a:rPr>
              <a:t> </a:t>
            </a:r>
            <a:r>
              <a:rPr lang="es-ES" sz="1800" dirty="0" err="1">
                <a:latin typeface="Aptos Narrow" panose="020B0004020202020204" pitchFamily="34" charset="0"/>
              </a:rPr>
              <a:t>Principle</a:t>
            </a:r>
            <a:r>
              <a:rPr lang="es-ES" sz="1800" dirty="0">
                <a:latin typeface="Aptos Narrow" panose="020B0004020202020204" pitchFamily="34" charset="0"/>
              </a:rPr>
              <a:t> (OCP)</a:t>
            </a:r>
          </a:p>
          <a:p>
            <a:pPr marL="457200" indent="-457200">
              <a:buFont typeface="Arial" panose="020B0604020202020204" pitchFamily="34" charset="0"/>
              <a:buChar char="•"/>
            </a:pPr>
            <a:r>
              <a:rPr lang="es-ES" sz="1800" dirty="0" err="1">
                <a:latin typeface="Aptos Narrow" panose="020B0004020202020204" pitchFamily="34" charset="0"/>
              </a:rPr>
              <a:t>Liskov</a:t>
            </a:r>
            <a:r>
              <a:rPr lang="es-ES" sz="1800" dirty="0">
                <a:latin typeface="Aptos Narrow" panose="020B0004020202020204" pitchFamily="34" charset="0"/>
              </a:rPr>
              <a:t> </a:t>
            </a:r>
            <a:r>
              <a:rPr lang="es-ES" sz="1800" dirty="0" err="1">
                <a:latin typeface="Aptos Narrow" panose="020B0004020202020204" pitchFamily="34" charset="0"/>
              </a:rPr>
              <a:t>Substitution</a:t>
            </a:r>
            <a:r>
              <a:rPr lang="es-ES" sz="1800" dirty="0">
                <a:latin typeface="Aptos Narrow" panose="020B0004020202020204" pitchFamily="34" charset="0"/>
              </a:rPr>
              <a:t> </a:t>
            </a:r>
            <a:r>
              <a:rPr lang="es-ES" sz="1800" dirty="0" err="1">
                <a:latin typeface="Aptos Narrow" panose="020B0004020202020204" pitchFamily="34" charset="0"/>
              </a:rPr>
              <a:t>Principle</a:t>
            </a:r>
            <a:r>
              <a:rPr lang="es-ES" sz="1800" dirty="0">
                <a:latin typeface="Aptos Narrow" panose="020B0004020202020204" pitchFamily="34" charset="0"/>
              </a:rPr>
              <a:t> (LSP)</a:t>
            </a:r>
          </a:p>
          <a:p>
            <a:pPr marL="457200" indent="-457200">
              <a:buFont typeface="Arial" panose="020B0604020202020204" pitchFamily="34" charset="0"/>
              <a:buChar char="•"/>
            </a:pPr>
            <a:r>
              <a:rPr lang="es-ES" sz="1800" dirty="0">
                <a:latin typeface="Aptos Narrow" panose="020B0004020202020204" pitchFamily="34" charset="0"/>
              </a:rPr>
              <a:t>Interface </a:t>
            </a:r>
            <a:r>
              <a:rPr lang="es-ES" sz="1800" dirty="0" err="1">
                <a:latin typeface="Aptos Narrow" panose="020B0004020202020204" pitchFamily="34" charset="0"/>
              </a:rPr>
              <a:t>Segregation</a:t>
            </a:r>
            <a:r>
              <a:rPr lang="es-ES" sz="1800" dirty="0">
                <a:latin typeface="Aptos Narrow" panose="020B0004020202020204" pitchFamily="34" charset="0"/>
              </a:rPr>
              <a:t> </a:t>
            </a:r>
            <a:r>
              <a:rPr lang="es-ES" sz="1800" dirty="0" err="1">
                <a:latin typeface="Aptos Narrow" panose="020B0004020202020204" pitchFamily="34" charset="0"/>
              </a:rPr>
              <a:t>Principle</a:t>
            </a:r>
            <a:r>
              <a:rPr lang="es-ES" sz="1800" dirty="0">
                <a:latin typeface="Aptos Narrow" panose="020B0004020202020204" pitchFamily="34" charset="0"/>
              </a:rPr>
              <a:t> (ISP)</a:t>
            </a:r>
          </a:p>
          <a:p>
            <a:pPr marL="457200" indent="-457200">
              <a:buFont typeface="Arial" panose="020B0604020202020204" pitchFamily="34" charset="0"/>
              <a:buChar char="•"/>
            </a:pPr>
            <a:r>
              <a:rPr lang="es-ES" sz="1800" dirty="0" err="1">
                <a:latin typeface="Aptos Narrow" panose="020B0004020202020204" pitchFamily="34" charset="0"/>
              </a:rPr>
              <a:t>Dependency</a:t>
            </a:r>
            <a:r>
              <a:rPr lang="es-ES" sz="1800" dirty="0">
                <a:latin typeface="Aptos Narrow" panose="020B0004020202020204" pitchFamily="34" charset="0"/>
              </a:rPr>
              <a:t> </a:t>
            </a:r>
            <a:r>
              <a:rPr lang="es-ES" sz="1800" dirty="0" err="1">
                <a:latin typeface="Aptos Narrow" panose="020B0004020202020204" pitchFamily="34" charset="0"/>
              </a:rPr>
              <a:t>Inversion</a:t>
            </a:r>
            <a:r>
              <a:rPr lang="es-ES" sz="1800" dirty="0">
                <a:latin typeface="Aptos Narrow" panose="020B0004020202020204" pitchFamily="34" charset="0"/>
              </a:rPr>
              <a:t> </a:t>
            </a:r>
            <a:r>
              <a:rPr lang="es-ES" sz="1800" dirty="0" err="1">
                <a:latin typeface="Aptos Narrow" panose="020B0004020202020204" pitchFamily="34" charset="0"/>
              </a:rPr>
              <a:t>Principle</a:t>
            </a:r>
            <a:r>
              <a:rPr lang="es-ES" sz="1800" dirty="0">
                <a:latin typeface="Aptos Narrow" panose="020B0004020202020204" pitchFamily="34" charset="0"/>
              </a:rPr>
              <a:t> (DIP)</a:t>
            </a:r>
          </a:p>
          <a:p>
            <a:endParaRPr lang="en-US" dirty="0"/>
          </a:p>
        </p:txBody>
      </p:sp>
      <p:pic>
        <p:nvPicPr>
          <p:cNvPr id="4" name="Imagen 3">
            <a:extLst>
              <a:ext uri="{FF2B5EF4-FFF2-40B4-BE49-F238E27FC236}">
                <a16:creationId xmlns:a16="http://schemas.microsoft.com/office/drawing/2014/main" id="{5BF8214B-09D0-2783-9108-EB70951446E4}"/>
              </a:ext>
            </a:extLst>
          </p:cNvPr>
          <p:cNvPicPr>
            <a:picLocks noChangeAspect="1"/>
          </p:cNvPicPr>
          <p:nvPr/>
        </p:nvPicPr>
        <p:blipFill rotWithShape="1">
          <a:blip r:embed="rId2"/>
          <a:srcRect t="32674" b="32015"/>
          <a:stretch/>
        </p:blipFill>
        <p:spPr>
          <a:xfrm>
            <a:off x="118556" y="2430078"/>
            <a:ext cx="11954887" cy="3426488"/>
          </a:xfrm>
          <a:prstGeom prst="rect">
            <a:avLst/>
          </a:prstGeom>
        </p:spPr>
      </p:pic>
      <p:pic>
        <p:nvPicPr>
          <p:cNvPr id="8" name="Imagen 7">
            <a:extLst>
              <a:ext uri="{FF2B5EF4-FFF2-40B4-BE49-F238E27FC236}">
                <a16:creationId xmlns:a16="http://schemas.microsoft.com/office/drawing/2014/main" id="{49CDFA7F-DD69-AFD9-3646-FE1C5313FF4B}"/>
              </a:ext>
            </a:extLst>
          </p:cNvPr>
          <p:cNvPicPr>
            <a:picLocks noChangeAspect="1"/>
          </p:cNvPicPr>
          <p:nvPr/>
        </p:nvPicPr>
        <p:blipFill>
          <a:blip r:embed="rId3"/>
          <a:stretch>
            <a:fillRect/>
          </a:stretch>
        </p:blipFill>
        <p:spPr>
          <a:xfrm>
            <a:off x="1871472" y="0"/>
            <a:ext cx="8449056" cy="6858000"/>
          </a:xfrm>
          <a:prstGeom prst="rect">
            <a:avLst/>
          </a:prstGeom>
        </p:spPr>
      </p:pic>
      <p:pic>
        <p:nvPicPr>
          <p:cNvPr id="10" name="Imagen 9">
            <a:extLst>
              <a:ext uri="{FF2B5EF4-FFF2-40B4-BE49-F238E27FC236}">
                <a16:creationId xmlns:a16="http://schemas.microsoft.com/office/drawing/2014/main" id="{5886E1FF-4A82-0149-B7BD-D1D51A372522}"/>
              </a:ext>
            </a:extLst>
          </p:cNvPr>
          <p:cNvPicPr>
            <a:picLocks noChangeAspect="1"/>
          </p:cNvPicPr>
          <p:nvPr/>
        </p:nvPicPr>
        <p:blipFill>
          <a:blip r:embed="rId4"/>
          <a:stretch>
            <a:fillRect/>
          </a:stretch>
        </p:blipFill>
        <p:spPr>
          <a:xfrm>
            <a:off x="4038631" y="733530"/>
            <a:ext cx="7292960" cy="5919610"/>
          </a:xfrm>
          <a:prstGeom prst="rect">
            <a:avLst/>
          </a:prstGeom>
        </p:spPr>
      </p:pic>
      <p:pic>
        <p:nvPicPr>
          <p:cNvPr id="12" name="Imagen 11">
            <a:extLst>
              <a:ext uri="{FF2B5EF4-FFF2-40B4-BE49-F238E27FC236}">
                <a16:creationId xmlns:a16="http://schemas.microsoft.com/office/drawing/2014/main" id="{70D801F9-C10C-24F9-655A-69C627E3E7A8}"/>
              </a:ext>
            </a:extLst>
          </p:cNvPr>
          <p:cNvPicPr>
            <a:picLocks noChangeAspect="1"/>
          </p:cNvPicPr>
          <p:nvPr/>
        </p:nvPicPr>
        <p:blipFill>
          <a:blip r:embed="rId5"/>
          <a:stretch>
            <a:fillRect/>
          </a:stretch>
        </p:blipFill>
        <p:spPr>
          <a:xfrm>
            <a:off x="3912437" y="1356528"/>
            <a:ext cx="7545347" cy="6124470"/>
          </a:xfrm>
          <a:prstGeom prst="rect">
            <a:avLst/>
          </a:prstGeom>
        </p:spPr>
      </p:pic>
      <p:pic>
        <p:nvPicPr>
          <p:cNvPr id="14" name="Imagen 13">
            <a:extLst>
              <a:ext uri="{FF2B5EF4-FFF2-40B4-BE49-F238E27FC236}">
                <a16:creationId xmlns:a16="http://schemas.microsoft.com/office/drawing/2014/main" id="{D3DF6F8E-0C73-745E-4F7F-109205C0342B}"/>
              </a:ext>
            </a:extLst>
          </p:cNvPr>
          <p:cNvPicPr>
            <a:picLocks noChangeAspect="1"/>
          </p:cNvPicPr>
          <p:nvPr/>
        </p:nvPicPr>
        <p:blipFill>
          <a:blip r:embed="rId6"/>
          <a:stretch>
            <a:fillRect/>
          </a:stretch>
        </p:blipFill>
        <p:spPr>
          <a:xfrm>
            <a:off x="4692223" y="733530"/>
            <a:ext cx="6988267" cy="5672295"/>
          </a:xfrm>
          <a:prstGeom prst="rect">
            <a:avLst/>
          </a:prstGeom>
        </p:spPr>
      </p:pic>
    </p:spTree>
    <p:extLst>
      <p:ext uri="{BB962C8B-B14F-4D97-AF65-F5344CB8AC3E}">
        <p14:creationId xmlns:p14="http://schemas.microsoft.com/office/powerpoint/2010/main" val="339762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39079AE5-BBD4-D70C-173D-61C1F893D286}"/>
              </a:ext>
            </a:extLst>
          </p:cNvPr>
          <p:cNvSpPr>
            <a:spLocks noGrp="1"/>
          </p:cNvSpPr>
          <p:nvPr>
            <p:ph type="body" sz="half" idx="2"/>
          </p:nvPr>
        </p:nvSpPr>
        <p:spPr>
          <a:xfrm>
            <a:off x="914400" y="653143"/>
            <a:ext cx="11277600" cy="5908431"/>
          </a:xfrm>
        </p:spPr>
        <p:txBody>
          <a:bodyPr numCol="2">
            <a:normAutofit/>
          </a:bodyPr>
          <a:lstStyle/>
          <a:p>
            <a:pPr marL="457200" indent="-457200">
              <a:buFont typeface="Arial" panose="020B0604020202020204" pitchFamily="34" charset="0"/>
              <a:buChar char="•"/>
            </a:pPr>
            <a:r>
              <a:rPr lang="es-ES" sz="2400" dirty="0">
                <a:latin typeface="Aptos Narrow" panose="020B0004020202020204" pitchFamily="34" charset="0"/>
              </a:rPr>
              <a:t>Estructurales</a:t>
            </a:r>
          </a:p>
          <a:p>
            <a:pPr marL="914400" lvl="1" indent="-457200">
              <a:buFont typeface="Arial" panose="020B0604020202020204" pitchFamily="34" charset="0"/>
              <a:buChar char="•"/>
            </a:pPr>
            <a:r>
              <a:rPr lang="es-ES" sz="2200" dirty="0" err="1">
                <a:latin typeface="Aptos Narrow" panose="020B0004020202020204" pitchFamily="34" charset="0"/>
              </a:rPr>
              <a:t>Singleton</a:t>
            </a:r>
            <a:endParaRPr lang="es-ES" sz="2200" dirty="0">
              <a:latin typeface="Aptos Narrow" panose="020B0004020202020204" pitchFamily="34" charset="0"/>
            </a:endParaRPr>
          </a:p>
          <a:p>
            <a:pPr marL="914400" lvl="1" indent="-457200">
              <a:buFont typeface="Arial" panose="020B0604020202020204" pitchFamily="34" charset="0"/>
              <a:buChar char="•"/>
            </a:pPr>
            <a:r>
              <a:rPr lang="es-ES" sz="2200" dirty="0">
                <a:latin typeface="Aptos Narrow" panose="020B0004020202020204" pitchFamily="34" charset="0"/>
              </a:rPr>
              <a:t>Factory </a:t>
            </a:r>
            <a:r>
              <a:rPr lang="es-ES" sz="2200" dirty="0" err="1">
                <a:latin typeface="Aptos Narrow" panose="020B0004020202020204" pitchFamily="34" charset="0"/>
              </a:rPr>
              <a:t>Method</a:t>
            </a:r>
            <a:endParaRPr lang="es-ES" sz="2200" dirty="0">
              <a:latin typeface="Aptos Narrow" panose="020B0004020202020204" pitchFamily="34" charset="0"/>
            </a:endParaRPr>
          </a:p>
          <a:p>
            <a:pPr marL="914400" lvl="1" indent="-457200">
              <a:buFont typeface="Arial" panose="020B0604020202020204" pitchFamily="34" charset="0"/>
              <a:buChar char="•"/>
            </a:pPr>
            <a:r>
              <a:rPr lang="es-ES" sz="2200" dirty="0" err="1">
                <a:latin typeface="Aptos Narrow" panose="020B0004020202020204" pitchFamily="34" charset="0"/>
              </a:rPr>
              <a:t>Builder</a:t>
            </a:r>
            <a:endParaRPr lang="es-ES" sz="2200" dirty="0">
              <a:latin typeface="Aptos Narrow" panose="020B0004020202020204" pitchFamily="34" charset="0"/>
            </a:endParaRPr>
          </a:p>
          <a:p>
            <a:pPr marL="457200" indent="-457200">
              <a:buFont typeface="Arial" panose="020B0604020202020204" pitchFamily="34" charset="0"/>
              <a:buChar char="•"/>
            </a:pPr>
            <a:r>
              <a:rPr lang="es-ES" sz="2400" dirty="0">
                <a:latin typeface="Aptos Narrow" panose="020B0004020202020204" pitchFamily="34" charset="0"/>
              </a:rPr>
              <a:t>Estructurales</a:t>
            </a:r>
          </a:p>
          <a:p>
            <a:pPr marL="914400" lvl="1" indent="-457200">
              <a:buFont typeface="Arial" panose="020B0604020202020204" pitchFamily="34" charset="0"/>
              <a:buChar char="•"/>
            </a:pPr>
            <a:r>
              <a:rPr lang="es-ES" sz="2200" dirty="0" err="1">
                <a:latin typeface="Aptos Narrow" panose="020B0004020202020204" pitchFamily="34" charset="0"/>
              </a:rPr>
              <a:t>Adapter</a:t>
            </a:r>
            <a:endParaRPr lang="es-ES" sz="2200" dirty="0">
              <a:latin typeface="Aptos Narrow" panose="020B0004020202020204" pitchFamily="34" charset="0"/>
            </a:endParaRPr>
          </a:p>
          <a:p>
            <a:pPr marL="914400" lvl="1" indent="-457200">
              <a:buFont typeface="Arial" panose="020B0604020202020204" pitchFamily="34" charset="0"/>
              <a:buChar char="•"/>
            </a:pPr>
            <a:r>
              <a:rPr lang="es-ES" sz="2200" dirty="0" err="1">
                <a:latin typeface="Aptos Narrow" panose="020B0004020202020204" pitchFamily="34" charset="0"/>
              </a:rPr>
              <a:t>Decorator</a:t>
            </a:r>
            <a:endParaRPr lang="es-ES" sz="2200" dirty="0">
              <a:latin typeface="Aptos Narrow" panose="020B0004020202020204" pitchFamily="34" charset="0"/>
            </a:endParaRPr>
          </a:p>
          <a:p>
            <a:pPr marL="914400" lvl="1" indent="-457200">
              <a:buFont typeface="Arial" panose="020B0604020202020204" pitchFamily="34" charset="0"/>
              <a:buChar char="•"/>
            </a:pPr>
            <a:r>
              <a:rPr lang="es-ES" sz="2200" dirty="0">
                <a:latin typeface="Aptos Narrow" panose="020B0004020202020204" pitchFamily="34" charset="0"/>
              </a:rPr>
              <a:t>Composite</a:t>
            </a:r>
          </a:p>
          <a:p>
            <a:pPr marL="457200" indent="-457200">
              <a:buFont typeface="Arial" panose="020B0604020202020204" pitchFamily="34" charset="0"/>
              <a:buChar char="•"/>
            </a:pPr>
            <a:r>
              <a:rPr lang="es-ES" sz="2400" dirty="0">
                <a:latin typeface="Aptos Narrow" panose="020B0004020202020204" pitchFamily="34" charset="0"/>
              </a:rPr>
              <a:t>Comportamiento</a:t>
            </a:r>
          </a:p>
          <a:p>
            <a:pPr marL="914400" lvl="1" indent="-457200">
              <a:buFont typeface="Arial" panose="020B0604020202020204" pitchFamily="34" charset="0"/>
              <a:buChar char="•"/>
            </a:pPr>
            <a:r>
              <a:rPr lang="es-ES" sz="2200" dirty="0" err="1">
                <a:latin typeface="Aptos Narrow" panose="020B0004020202020204" pitchFamily="34" charset="0"/>
              </a:rPr>
              <a:t>Observer</a:t>
            </a:r>
            <a:endParaRPr lang="es-ES" sz="2200" dirty="0">
              <a:latin typeface="Aptos Narrow" panose="020B0004020202020204" pitchFamily="34" charset="0"/>
            </a:endParaRPr>
          </a:p>
          <a:p>
            <a:pPr marL="914400" lvl="1" indent="-457200">
              <a:buFont typeface="Arial" panose="020B0604020202020204" pitchFamily="34" charset="0"/>
              <a:buChar char="•"/>
            </a:pPr>
            <a:r>
              <a:rPr lang="es-ES" sz="2200" dirty="0" err="1">
                <a:latin typeface="Aptos Narrow" panose="020B0004020202020204" pitchFamily="34" charset="0"/>
              </a:rPr>
              <a:t>Strategy</a:t>
            </a:r>
            <a:endParaRPr lang="es-ES" sz="2200" dirty="0">
              <a:latin typeface="Aptos Narrow" panose="020B0004020202020204" pitchFamily="34" charset="0"/>
            </a:endParaRPr>
          </a:p>
          <a:p>
            <a:pPr marL="914400" lvl="1" indent="-457200">
              <a:buFont typeface="Arial" panose="020B0604020202020204" pitchFamily="34" charset="0"/>
              <a:buChar char="•"/>
            </a:pPr>
            <a:r>
              <a:rPr lang="es-ES" sz="2200" dirty="0" err="1">
                <a:latin typeface="Aptos Narrow" panose="020B0004020202020204" pitchFamily="34" charset="0"/>
              </a:rPr>
              <a:t>State</a:t>
            </a:r>
            <a:endParaRPr lang="es-ES" sz="2200" dirty="0">
              <a:latin typeface="Aptos Narrow" panose="020B0004020202020204" pitchFamily="34" charset="0"/>
            </a:endParaRPr>
          </a:p>
        </p:txBody>
      </p:sp>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2.2. </a:t>
            </a:r>
            <a:r>
              <a:rPr lang="pt-BR" dirty="0" err="1">
                <a:latin typeface="Arial Rounded MT Bold" panose="020F0704030504030204" pitchFamily="34" charset="0"/>
              </a:rPr>
              <a:t>poo</a:t>
            </a:r>
            <a:r>
              <a:rPr lang="pt-BR" dirty="0">
                <a:latin typeface="Arial Rounded MT Bold" panose="020F0704030504030204" pitchFamily="34" charset="0"/>
              </a:rPr>
              <a:t> - </a:t>
            </a:r>
            <a:r>
              <a:rPr lang="pt-BR" dirty="0" err="1">
                <a:latin typeface="Arial Rounded MT Bold" panose="020F0704030504030204" pitchFamily="34" charset="0"/>
              </a:rPr>
              <a:t>Patrones</a:t>
            </a:r>
            <a:r>
              <a:rPr lang="pt-BR" dirty="0">
                <a:latin typeface="Arial Rounded MT Bold" panose="020F0704030504030204" pitchFamily="34" charset="0"/>
              </a:rPr>
              <a:t> de </a:t>
            </a:r>
            <a:r>
              <a:rPr lang="pt-BR" dirty="0" err="1">
                <a:latin typeface="Arial Rounded MT Bold" panose="020F0704030504030204" pitchFamily="34" charset="0"/>
              </a:rPr>
              <a:t>diseño</a:t>
            </a:r>
            <a:endParaRPr lang="en-US" dirty="0">
              <a:latin typeface="Arial Rounded MT Bold" panose="020F0704030504030204" pitchFamily="34" charset="0"/>
            </a:endParaRPr>
          </a:p>
        </p:txBody>
      </p:sp>
      <p:pic>
        <p:nvPicPr>
          <p:cNvPr id="3" name="Imagen 2">
            <a:extLst>
              <a:ext uri="{FF2B5EF4-FFF2-40B4-BE49-F238E27FC236}">
                <a16:creationId xmlns:a16="http://schemas.microsoft.com/office/drawing/2014/main" id="{35DDC3E0-2AF2-295E-DE0D-876A27519EA0}"/>
              </a:ext>
            </a:extLst>
          </p:cNvPr>
          <p:cNvPicPr>
            <a:picLocks noChangeAspect="1"/>
          </p:cNvPicPr>
          <p:nvPr/>
        </p:nvPicPr>
        <p:blipFill>
          <a:blip r:embed="rId2"/>
          <a:stretch>
            <a:fillRect/>
          </a:stretch>
        </p:blipFill>
        <p:spPr>
          <a:xfrm>
            <a:off x="3770852" y="733302"/>
            <a:ext cx="7293254" cy="5919849"/>
          </a:xfrm>
          <a:prstGeom prst="rect">
            <a:avLst/>
          </a:prstGeom>
        </p:spPr>
      </p:pic>
      <p:pic>
        <p:nvPicPr>
          <p:cNvPr id="5" name="Imagen 4">
            <a:extLst>
              <a:ext uri="{FF2B5EF4-FFF2-40B4-BE49-F238E27FC236}">
                <a16:creationId xmlns:a16="http://schemas.microsoft.com/office/drawing/2014/main" id="{F36BC40F-12B8-9A8D-F17F-9D7CE66C37F2}"/>
              </a:ext>
            </a:extLst>
          </p:cNvPr>
          <p:cNvPicPr>
            <a:picLocks noChangeAspect="1"/>
          </p:cNvPicPr>
          <p:nvPr/>
        </p:nvPicPr>
        <p:blipFill>
          <a:blip r:embed="rId3"/>
          <a:stretch>
            <a:fillRect/>
          </a:stretch>
        </p:blipFill>
        <p:spPr>
          <a:xfrm>
            <a:off x="3419722" y="647434"/>
            <a:ext cx="7644384" cy="6204857"/>
          </a:xfrm>
          <a:prstGeom prst="rect">
            <a:avLst/>
          </a:prstGeom>
        </p:spPr>
      </p:pic>
      <p:pic>
        <p:nvPicPr>
          <p:cNvPr id="9" name="Imagen 8">
            <a:extLst>
              <a:ext uri="{FF2B5EF4-FFF2-40B4-BE49-F238E27FC236}">
                <a16:creationId xmlns:a16="http://schemas.microsoft.com/office/drawing/2014/main" id="{AFA86D44-996A-050F-277B-B4A56F2A57C8}"/>
              </a:ext>
            </a:extLst>
          </p:cNvPr>
          <p:cNvPicPr>
            <a:picLocks noChangeAspect="1"/>
          </p:cNvPicPr>
          <p:nvPr/>
        </p:nvPicPr>
        <p:blipFill>
          <a:blip r:embed="rId4"/>
          <a:stretch>
            <a:fillRect/>
          </a:stretch>
        </p:blipFill>
        <p:spPr>
          <a:xfrm>
            <a:off x="2669110" y="647434"/>
            <a:ext cx="7651417" cy="6210566"/>
          </a:xfrm>
          <a:prstGeom prst="rect">
            <a:avLst/>
          </a:prstGeom>
        </p:spPr>
      </p:pic>
    </p:spTree>
    <p:extLst>
      <p:ext uri="{BB962C8B-B14F-4D97-AF65-F5344CB8AC3E}">
        <p14:creationId xmlns:p14="http://schemas.microsoft.com/office/powerpoint/2010/main" val="3702914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4. </a:t>
            </a:r>
            <a:r>
              <a:rPr lang="pt-BR" dirty="0" err="1">
                <a:latin typeface="Arial Rounded MT Bold" panose="020F0704030504030204" pitchFamily="34" charset="0"/>
              </a:rPr>
              <a:t>Desarrollo</a:t>
            </a:r>
            <a:r>
              <a:rPr lang="pt-BR" dirty="0">
                <a:latin typeface="Arial Rounded MT Bold" panose="020F0704030504030204" pitchFamily="34" charset="0"/>
              </a:rPr>
              <a:t> web </a:t>
            </a:r>
            <a:r>
              <a:rPr lang="pt-BR" dirty="0" err="1">
                <a:latin typeface="Arial Rounded MT Bold" panose="020F0704030504030204" pitchFamily="34" charset="0"/>
              </a:rPr>
              <a:t>con</a:t>
            </a:r>
            <a:r>
              <a:rPr lang="pt-BR" dirty="0">
                <a:latin typeface="Arial Rounded MT Bold" panose="020F0704030504030204" pitchFamily="34" charset="0"/>
              </a:rPr>
              <a:t> </a:t>
            </a:r>
            <a:r>
              <a:rPr lang="pt-BR" dirty="0" err="1">
                <a:latin typeface="Arial Rounded MT Bold" panose="020F0704030504030204" pitchFamily="34" charset="0"/>
              </a:rPr>
              <a:t>python</a:t>
            </a:r>
            <a:r>
              <a:rPr lang="pt-BR" dirty="0">
                <a:latin typeface="Arial Rounded MT Bold" panose="020F0704030504030204" pitchFamily="34" charset="0"/>
              </a:rPr>
              <a:t> -</a:t>
            </a:r>
            <a:r>
              <a:rPr lang="pt-BR" dirty="0" err="1">
                <a:latin typeface="Arial Rounded MT Bold" panose="020F0704030504030204" pitchFamily="34" charset="0"/>
              </a:rPr>
              <a:t>introduccion</a:t>
            </a:r>
            <a:endParaRPr lang="en-US" dirty="0">
              <a:latin typeface="Arial Rounded MT Bold" panose="020F0704030504030204" pitchFamily="34" charset="0"/>
            </a:endParaRPr>
          </a:p>
        </p:txBody>
      </p:sp>
      <p:pic>
        <p:nvPicPr>
          <p:cNvPr id="5" name="Imagen 4">
            <a:extLst>
              <a:ext uri="{FF2B5EF4-FFF2-40B4-BE49-F238E27FC236}">
                <a16:creationId xmlns:a16="http://schemas.microsoft.com/office/drawing/2014/main" id="{3DCBC9E2-4CE0-85FE-B988-34E84EE137F1}"/>
              </a:ext>
            </a:extLst>
          </p:cNvPr>
          <p:cNvPicPr>
            <a:picLocks noChangeAspect="1"/>
          </p:cNvPicPr>
          <p:nvPr/>
        </p:nvPicPr>
        <p:blipFill>
          <a:blip r:embed="rId2"/>
          <a:srcRect/>
          <a:stretch/>
        </p:blipFill>
        <p:spPr>
          <a:xfrm>
            <a:off x="127640" y="0"/>
            <a:ext cx="11936720" cy="6858000"/>
          </a:xfrm>
          <a:prstGeom prst="rect">
            <a:avLst/>
          </a:prstGeom>
        </p:spPr>
      </p:pic>
    </p:spTree>
    <p:extLst>
      <p:ext uri="{BB962C8B-B14F-4D97-AF65-F5344CB8AC3E}">
        <p14:creationId xmlns:p14="http://schemas.microsoft.com/office/powerpoint/2010/main" val="27754125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4.1.1 cliente servidor</a:t>
            </a:r>
            <a:endParaRPr lang="en-US" dirty="0">
              <a:latin typeface="Arial Rounded MT Bold" panose="020F0704030504030204" pitchFamily="34" charset="0"/>
            </a:endParaRPr>
          </a:p>
        </p:txBody>
      </p:sp>
      <p:pic>
        <p:nvPicPr>
          <p:cNvPr id="3" name="Imagen 2">
            <a:extLst>
              <a:ext uri="{FF2B5EF4-FFF2-40B4-BE49-F238E27FC236}">
                <a16:creationId xmlns:a16="http://schemas.microsoft.com/office/drawing/2014/main" id="{7800C3D1-D64A-077B-2F96-B9809E2F4658}"/>
              </a:ext>
            </a:extLst>
          </p:cNvPr>
          <p:cNvPicPr>
            <a:picLocks noChangeAspect="1"/>
          </p:cNvPicPr>
          <p:nvPr/>
        </p:nvPicPr>
        <p:blipFill>
          <a:blip r:embed="rId2"/>
          <a:stretch>
            <a:fillRect/>
          </a:stretch>
        </p:blipFill>
        <p:spPr>
          <a:xfrm>
            <a:off x="844977" y="2394227"/>
            <a:ext cx="1600252" cy="1390118"/>
          </a:xfrm>
          <a:prstGeom prst="rect">
            <a:avLst/>
          </a:prstGeom>
        </p:spPr>
      </p:pic>
      <p:pic>
        <p:nvPicPr>
          <p:cNvPr id="6" name="Imagen 5">
            <a:extLst>
              <a:ext uri="{FF2B5EF4-FFF2-40B4-BE49-F238E27FC236}">
                <a16:creationId xmlns:a16="http://schemas.microsoft.com/office/drawing/2014/main" id="{D765ACE3-2ACC-4AE8-4479-94EE6C470B34}"/>
              </a:ext>
            </a:extLst>
          </p:cNvPr>
          <p:cNvPicPr>
            <a:picLocks noChangeAspect="1"/>
          </p:cNvPicPr>
          <p:nvPr/>
        </p:nvPicPr>
        <p:blipFill>
          <a:blip r:embed="rId3"/>
          <a:stretch>
            <a:fillRect/>
          </a:stretch>
        </p:blipFill>
        <p:spPr>
          <a:xfrm>
            <a:off x="1173615" y="4313048"/>
            <a:ext cx="942975" cy="771525"/>
          </a:xfrm>
          <a:prstGeom prst="rect">
            <a:avLst/>
          </a:prstGeom>
        </p:spPr>
      </p:pic>
      <p:sp>
        <p:nvSpPr>
          <p:cNvPr id="8" name="CuadroTexto 7">
            <a:extLst>
              <a:ext uri="{FF2B5EF4-FFF2-40B4-BE49-F238E27FC236}">
                <a16:creationId xmlns:a16="http://schemas.microsoft.com/office/drawing/2014/main" id="{B2F6D044-9F09-AC11-2547-3F7146DF7299}"/>
              </a:ext>
            </a:extLst>
          </p:cNvPr>
          <p:cNvSpPr txBox="1"/>
          <p:nvPr/>
        </p:nvSpPr>
        <p:spPr>
          <a:xfrm>
            <a:off x="8158559" y="1643502"/>
            <a:ext cx="2555892" cy="584775"/>
          </a:xfrm>
          <a:prstGeom prst="rect">
            <a:avLst/>
          </a:prstGeom>
          <a:noFill/>
        </p:spPr>
        <p:txBody>
          <a:bodyPr wrap="none" rtlCol="0">
            <a:spAutoFit/>
          </a:bodyPr>
          <a:lstStyle/>
          <a:p>
            <a:r>
              <a:rPr lang="en-US" sz="3200" dirty="0" err="1"/>
              <a:t>Capa</a:t>
            </a:r>
            <a:r>
              <a:rPr lang="en-US" sz="3200" dirty="0"/>
              <a:t> </a:t>
            </a:r>
            <a:r>
              <a:rPr lang="en-US" sz="3200" dirty="0" err="1"/>
              <a:t>servidor</a:t>
            </a:r>
            <a:endParaRPr lang="en-US" sz="3200" dirty="0"/>
          </a:p>
        </p:txBody>
      </p:sp>
      <p:sp>
        <p:nvSpPr>
          <p:cNvPr id="9" name="Rectángulo: esquinas redondeadas 8">
            <a:extLst>
              <a:ext uri="{FF2B5EF4-FFF2-40B4-BE49-F238E27FC236}">
                <a16:creationId xmlns:a16="http://schemas.microsoft.com/office/drawing/2014/main" id="{7EB57852-6A3B-3155-FD29-45F9FD3B37F2}"/>
              </a:ext>
            </a:extLst>
          </p:cNvPr>
          <p:cNvSpPr/>
          <p:nvPr/>
        </p:nvSpPr>
        <p:spPr>
          <a:xfrm>
            <a:off x="3198859" y="2503409"/>
            <a:ext cx="2080008" cy="845204"/>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err="1"/>
              <a:t>Ejecutable</a:t>
            </a:r>
            <a:r>
              <a:rPr lang="en-US" dirty="0"/>
              <a:t> native</a:t>
            </a:r>
          </a:p>
          <a:p>
            <a:pPr algn="ctr"/>
            <a:r>
              <a:rPr lang="en-US" dirty="0"/>
              <a:t>MS-Windows</a:t>
            </a:r>
          </a:p>
        </p:txBody>
      </p:sp>
      <p:sp>
        <p:nvSpPr>
          <p:cNvPr id="10" name="Rectángulo: esquinas redondeadas 9">
            <a:extLst>
              <a:ext uri="{FF2B5EF4-FFF2-40B4-BE49-F238E27FC236}">
                <a16:creationId xmlns:a16="http://schemas.microsoft.com/office/drawing/2014/main" id="{6394C47A-D3CD-5328-BA94-F1B156023E25}"/>
              </a:ext>
            </a:extLst>
          </p:cNvPr>
          <p:cNvSpPr/>
          <p:nvPr/>
        </p:nvSpPr>
        <p:spPr>
          <a:xfrm>
            <a:off x="3198855" y="3568975"/>
            <a:ext cx="2080007" cy="45217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L</a:t>
            </a:r>
            <a:r>
              <a:rPr lang="es-MX" dirty="0" err="1"/>
              <a:t>ó</a:t>
            </a:r>
            <a:r>
              <a:rPr lang="en-US" dirty="0" err="1"/>
              <a:t>gica</a:t>
            </a:r>
            <a:r>
              <a:rPr lang="en-US" dirty="0"/>
              <a:t> de </a:t>
            </a:r>
            <a:r>
              <a:rPr lang="en-US" dirty="0" err="1"/>
              <a:t>negocio</a:t>
            </a:r>
            <a:endParaRPr lang="en-US" dirty="0"/>
          </a:p>
        </p:txBody>
      </p:sp>
      <p:sp>
        <p:nvSpPr>
          <p:cNvPr id="11" name="Rectángulo: esquinas redondeadas 10">
            <a:extLst>
              <a:ext uri="{FF2B5EF4-FFF2-40B4-BE49-F238E27FC236}">
                <a16:creationId xmlns:a16="http://schemas.microsoft.com/office/drawing/2014/main" id="{3B8CA409-E07F-A84B-2FE4-D8ACB8E29B18}"/>
              </a:ext>
            </a:extLst>
          </p:cNvPr>
          <p:cNvSpPr/>
          <p:nvPr/>
        </p:nvSpPr>
        <p:spPr>
          <a:xfrm>
            <a:off x="3198856" y="4246634"/>
            <a:ext cx="2080007" cy="45217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Software Cliente DB</a:t>
            </a:r>
            <a:endParaRPr lang="en-US" dirty="0"/>
          </a:p>
        </p:txBody>
      </p:sp>
      <p:sp>
        <p:nvSpPr>
          <p:cNvPr id="12" name="Rectángulo: esquinas redondeadas 11">
            <a:extLst>
              <a:ext uri="{FF2B5EF4-FFF2-40B4-BE49-F238E27FC236}">
                <a16:creationId xmlns:a16="http://schemas.microsoft.com/office/drawing/2014/main" id="{1BA75771-0CD4-9E35-A552-A0927935C708}"/>
              </a:ext>
            </a:extLst>
          </p:cNvPr>
          <p:cNvSpPr/>
          <p:nvPr/>
        </p:nvSpPr>
        <p:spPr>
          <a:xfrm>
            <a:off x="3198855" y="4994258"/>
            <a:ext cx="2080007" cy="45217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Hardware Equipo</a:t>
            </a:r>
            <a:endParaRPr lang="en-US" dirty="0"/>
          </a:p>
        </p:txBody>
      </p:sp>
      <p:sp>
        <p:nvSpPr>
          <p:cNvPr id="13" name="Rectángulo: esquinas redondeadas 12">
            <a:extLst>
              <a:ext uri="{FF2B5EF4-FFF2-40B4-BE49-F238E27FC236}">
                <a16:creationId xmlns:a16="http://schemas.microsoft.com/office/drawing/2014/main" id="{9E0D559C-A4F0-65F8-9C67-1D4F5963E64D}"/>
              </a:ext>
            </a:extLst>
          </p:cNvPr>
          <p:cNvSpPr/>
          <p:nvPr/>
        </p:nvSpPr>
        <p:spPr>
          <a:xfrm>
            <a:off x="3198855" y="5741882"/>
            <a:ext cx="2080007" cy="45217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err="1"/>
              <a:t>Config</a:t>
            </a:r>
            <a:r>
              <a:rPr lang="es-MX" dirty="0"/>
              <a:t>. de Red</a:t>
            </a:r>
            <a:endParaRPr lang="en-US" dirty="0"/>
          </a:p>
        </p:txBody>
      </p:sp>
      <p:sp>
        <p:nvSpPr>
          <p:cNvPr id="14" name="CuadroTexto 13">
            <a:extLst>
              <a:ext uri="{FF2B5EF4-FFF2-40B4-BE49-F238E27FC236}">
                <a16:creationId xmlns:a16="http://schemas.microsoft.com/office/drawing/2014/main" id="{19F931BD-C619-B6A4-C493-6924D180F9E8}"/>
              </a:ext>
            </a:extLst>
          </p:cNvPr>
          <p:cNvSpPr txBox="1"/>
          <p:nvPr/>
        </p:nvSpPr>
        <p:spPr>
          <a:xfrm>
            <a:off x="2060886" y="1645030"/>
            <a:ext cx="2263761" cy="584775"/>
          </a:xfrm>
          <a:prstGeom prst="rect">
            <a:avLst/>
          </a:prstGeom>
          <a:noFill/>
        </p:spPr>
        <p:txBody>
          <a:bodyPr wrap="none" rtlCol="0">
            <a:spAutoFit/>
          </a:bodyPr>
          <a:lstStyle/>
          <a:p>
            <a:r>
              <a:rPr lang="en-US" sz="3200" dirty="0" err="1"/>
              <a:t>Capa</a:t>
            </a:r>
            <a:r>
              <a:rPr lang="en-US" sz="3200" dirty="0"/>
              <a:t> </a:t>
            </a:r>
            <a:r>
              <a:rPr lang="en-US" sz="3200" dirty="0" err="1"/>
              <a:t>cliente</a:t>
            </a:r>
            <a:endParaRPr lang="en-US" sz="3200" dirty="0"/>
          </a:p>
        </p:txBody>
      </p:sp>
      <p:pic>
        <p:nvPicPr>
          <p:cNvPr id="16" name="Imagen 15">
            <a:extLst>
              <a:ext uri="{FF2B5EF4-FFF2-40B4-BE49-F238E27FC236}">
                <a16:creationId xmlns:a16="http://schemas.microsoft.com/office/drawing/2014/main" id="{C896FFB4-DAF5-C61D-B96E-5AF97515042A}"/>
              </a:ext>
            </a:extLst>
          </p:cNvPr>
          <p:cNvPicPr>
            <a:picLocks noChangeAspect="1"/>
          </p:cNvPicPr>
          <p:nvPr/>
        </p:nvPicPr>
        <p:blipFill>
          <a:blip r:embed="rId4"/>
          <a:stretch>
            <a:fillRect/>
          </a:stretch>
        </p:blipFill>
        <p:spPr>
          <a:xfrm>
            <a:off x="7841499" y="2423311"/>
            <a:ext cx="1240450" cy="1918821"/>
          </a:xfrm>
          <a:prstGeom prst="rect">
            <a:avLst/>
          </a:prstGeom>
        </p:spPr>
      </p:pic>
      <p:sp>
        <p:nvSpPr>
          <p:cNvPr id="17" name="Diagrama de flujo: disco magnético 16">
            <a:extLst>
              <a:ext uri="{FF2B5EF4-FFF2-40B4-BE49-F238E27FC236}">
                <a16:creationId xmlns:a16="http://schemas.microsoft.com/office/drawing/2014/main" id="{98853853-333F-7F40-1338-49A205F76CCA}"/>
              </a:ext>
            </a:extLst>
          </p:cNvPr>
          <p:cNvSpPr/>
          <p:nvPr/>
        </p:nvSpPr>
        <p:spPr>
          <a:xfrm>
            <a:off x="9623995" y="2394227"/>
            <a:ext cx="1240450" cy="1918821"/>
          </a:xfrm>
          <a:prstGeom prst="flowChartMagneticDisk">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Oracle</a:t>
            </a:r>
          </a:p>
          <a:p>
            <a:pPr algn="ctr"/>
            <a:r>
              <a:rPr lang="es-MX" dirty="0" err="1"/>
              <a:t>SQLServer</a:t>
            </a:r>
            <a:endParaRPr lang="es-MX" dirty="0"/>
          </a:p>
          <a:p>
            <a:pPr algn="ctr"/>
            <a:r>
              <a:rPr lang="es-MX" dirty="0"/>
              <a:t>MySQL</a:t>
            </a:r>
          </a:p>
          <a:p>
            <a:pPr algn="ctr"/>
            <a:r>
              <a:rPr lang="es-MX" dirty="0" err="1"/>
              <a:t>Postgres</a:t>
            </a:r>
            <a:endParaRPr lang="en-US" dirty="0"/>
          </a:p>
        </p:txBody>
      </p:sp>
      <p:sp>
        <p:nvSpPr>
          <p:cNvPr id="21" name="Rectángulo: esquinas redondeadas 20">
            <a:extLst>
              <a:ext uri="{FF2B5EF4-FFF2-40B4-BE49-F238E27FC236}">
                <a16:creationId xmlns:a16="http://schemas.microsoft.com/office/drawing/2014/main" id="{8F881E26-B9F7-CF17-5998-A8128D186A34}"/>
              </a:ext>
            </a:extLst>
          </p:cNvPr>
          <p:cNvSpPr/>
          <p:nvPr/>
        </p:nvSpPr>
        <p:spPr>
          <a:xfrm>
            <a:off x="9739106" y="4472722"/>
            <a:ext cx="1125339" cy="45217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Tablas</a:t>
            </a:r>
            <a:endParaRPr lang="en-US" dirty="0"/>
          </a:p>
        </p:txBody>
      </p:sp>
      <p:sp>
        <p:nvSpPr>
          <p:cNvPr id="22" name="Rectángulo: esquinas redondeadas 21">
            <a:extLst>
              <a:ext uri="{FF2B5EF4-FFF2-40B4-BE49-F238E27FC236}">
                <a16:creationId xmlns:a16="http://schemas.microsoft.com/office/drawing/2014/main" id="{7BC2E06A-FBC4-DD0C-1CF5-2D7EC6AB65E4}"/>
              </a:ext>
            </a:extLst>
          </p:cNvPr>
          <p:cNvSpPr/>
          <p:nvPr/>
        </p:nvSpPr>
        <p:spPr>
          <a:xfrm>
            <a:off x="9739106" y="5084799"/>
            <a:ext cx="1125339" cy="45217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Vistas</a:t>
            </a:r>
            <a:endParaRPr lang="en-US" dirty="0"/>
          </a:p>
        </p:txBody>
      </p:sp>
      <p:sp>
        <p:nvSpPr>
          <p:cNvPr id="23" name="Rectángulo: esquinas redondeadas 22">
            <a:extLst>
              <a:ext uri="{FF2B5EF4-FFF2-40B4-BE49-F238E27FC236}">
                <a16:creationId xmlns:a16="http://schemas.microsoft.com/office/drawing/2014/main" id="{3D2BF65F-AF5B-89B2-9FD7-D7A64BCDCB8F}"/>
              </a:ext>
            </a:extLst>
          </p:cNvPr>
          <p:cNvSpPr/>
          <p:nvPr/>
        </p:nvSpPr>
        <p:spPr>
          <a:xfrm>
            <a:off x="9761380" y="5722991"/>
            <a:ext cx="1125339" cy="45217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err="1"/>
              <a:t>Indices</a:t>
            </a:r>
            <a:endParaRPr lang="en-US" dirty="0"/>
          </a:p>
        </p:txBody>
      </p:sp>
      <p:sp>
        <p:nvSpPr>
          <p:cNvPr id="24" name="Rectángulo: esquinas redondeadas 23">
            <a:extLst>
              <a:ext uri="{FF2B5EF4-FFF2-40B4-BE49-F238E27FC236}">
                <a16:creationId xmlns:a16="http://schemas.microsoft.com/office/drawing/2014/main" id="{555066F2-8A67-A3A0-864F-11B83893A320}"/>
              </a:ext>
            </a:extLst>
          </p:cNvPr>
          <p:cNvSpPr/>
          <p:nvPr/>
        </p:nvSpPr>
        <p:spPr>
          <a:xfrm>
            <a:off x="7543988" y="4629724"/>
            <a:ext cx="2080007" cy="61185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Procedimientos Almacenados</a:t>
            </a:r>
            <a:endParaRPr lang="en-US" dirty="0"/>
          </a:p>
        </p:txBody>
      </p:sp>
      <p:sp>
        <p:nvSpPr>
          <p:cNvPr id="26" name="Rectángulo: esquinas redondeadas 25">
            <a:extLst>
              <a:ext uri="{FF2B5EF4-FFF2-40B4-BE49-F238E27FC236}">
                <a16:creationId xmlns:a16="http://schemas.microsoft.com/office/drawing/2014/main" id="{38593A29-E047-0AB7-0FCC-AE39553029E9}"/>
              </a:ext>
            </a:extLst>
          </p:cNvPr>
          <p:cNvSpPr/>
          <p:nvPr/>
        </p:nvSpPr>
        <p:spPr>
          <a:xfrm>
            <a:off x="7543987" y="5375116"/>
            <a:ext cx="2080007" cy="45217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D</a:t>
            </a:r>
            <a:r>
              <a:rPr lang="en-US" dirty="0" err="1"/>
              <a:t>isparadores</a:t>
            </a:r>
            <a:endParaRPr lang="en-US" dirty="0"/>
          </a:p>
        </p:txBody>
      </p:sp>
      <p:sp>
        <p:nvSpPr>
          <p:cNvPr id="27" name="Rectángulo: esquinas redondeadas 26">
            <a:extLst>
              <a:ext uri="{FF2B5EF4-FFF2-40B4-BE49-F238E27FC236}">
                <a16:creationId xmlns:a16="http://schemas.microsoft.com/office/drawing/2014/main" id="{25C0B055-AD3F-3CD1-165A-5B87BE58947A}"/>
              </a:ext>
            </a:extLst>
          </p:cNvPr>
          <p:cNvSpPr/>
          <p:nvPr/>
        </p:nvSpPr>
        <p:spPr>
          <a:xfrm>
            <a:off x="7527675" y="5967970"/>
            <a:ext cx="2080007" cy="45217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Datos externos</a:t>
            </a:r>
            <a:endParaRPr lang="en-US" dirty="0"/>
          </a:p>
        </p:txBody>
      </p:sp>
      <p:grpSp>
        <p:nvGrpSpPr>
          <p:cNvPr id="31" name="Grupo 30">
            <a:extLst>
              <a:ext uri="{FF2B5EF4-FFF2-40B4-BE49-F238E27FC236}">
                <a16:creationId xmlns:a16="http://schemas.microsoft.com/office/drawing/2014/main" id="{AA170588-DAA7-3772-1D72-24F5F9CB69D1}"/>
              </a:ext>
            </a:extLst>
          </p:cNvPr>
          <p:cNvGrpSpPr/>
          <p:nvPr/>
        </p:nvGrpSpPr>
        <p:grpSpPr>
          <a:xfrm>
            <a:off x="5743143" y="1581946"/>
            <a:ext cx="1490505" cy="2395895"/>
            <a:chOff x="5743143" y="1581946"/>
            <a:chExt cx="1490505" cy="2395895"/>
          </a:xfrm>
        </p:grpSpPr>
        <p:sp>
          <p:nvSpPr>
            <p:cNvPr id="20" name="Flecha: a la izquierda y derecha 19">
              <a:extLst>
                <a:ext uri="{FF2B5EF4-FFF2-40B4-BE49-F238E27FC236}">
                  <a16:creationId xmlns:a16="http://schemas.microsoft.com/office/drawing/2014/main" id="{843CB3B9-CA6E-7DD1-D614-DB7AAA27BB95}"/>
                </a:ext>
              </a:extLst>
            </p:cNvPr>
            <p:cNvSpPr/>
            <p:nvPr/>
          </p:nvSpPr>
          <p:spPr>
            <a:xfrm>
              <a:off x="5743143" y="3429000"/>
              <a:ext cx="1490505" cy="548841"/>
            </a:xfrm>
            <a:prstGeom prst="lef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29" name="Imagen 28">
              <a:extLst>
                <a:ext uri="{FF2B5EF4-FFF2-40B4-BE49-F238E27FC236}">
                  <a16:creationId xmlns:a16="http://schemas.microsoft.com/office/drawing/2014/main" id="{885E9D2A-61FE-18E2-4C90-D6FD32E41505}"/>
                </a:ext>
              </a:extLst>
            </p:cNvPr>
            <p:cNvPicPr>
              <a:picLocks noChangeAspect="1"/>
            </p:cNvPicPr>
            <p:nvPr/>
          </p:nvPicPr>
          <p:blipFill>
            <a:blip r:embed="rId5"/>
            <a:stretch>
              <a:fillRect/>
            </a:stretch>
          </p:blipFill>
          <p:spPr>
            <a:xfrm>
              <a:off x="5757273" y="2308236"/>
              <a:ext cx="1476375" cy="781050"/>
            </a:xfrm>
            <a:prstGeom prst="rect">
              <a:avLst/>
            </a:prstGeom>
          </p:spPr>
        </p:pic>
        <p:sp>
          <p:nvSpPr>
            <p:cNvPr id="30" name="CuadroTexto 29">
              <a:extLst>
                <a:ext uri="{FF2B5EF4-FFF2-40B4-BE49-F238E27FC236}">
                  <a16:creationId xmlns:a16="http://schemas.microsoft.com/office/drawing/2014/main" id="{3817274C-D194-FDB6-2521-7D894E38088D}"/>
                </a:ext>
              </a:extLst>
            </p:cNvPr>
            <p:cNvSpPr txBox="1"/>
            <p:nvPr/>
          </p:nvSpPr>
          <p:spPr>
            <a:xfrm>
              <a:off x="5877546" y="1581946"/>
              <a:ext cx="1069075" cy="646331"/>
            </a:xfrm>
            <a:prstGeom prst="rect">
              <a:avLst/>
            </a:prstGeom>
            <a:noFill/>
          </p:spPr>
          <p:txBody>
            <a:bodyPr wrap="none" rtlCol="0">
              <a:spAutoFit/>
            </a:bodyPr>
            <a:lstStyle/>
            <a:p>
              <a:pPr algn="ctr"/>
              <a:r>
                <a:rPr lang="es-MX" dirty="0"/>
                <a:t>Red Local</a:t>
              </a:r>
            </a:p>
            <a:p>
              <a:pPr algn="ctr"/>
              <a:r>
                <a:rPr lang="es-MX" dirty="0"/>
                <a:t>Ethernet</a:t>
              </a:r>
              <a:endParaRPr lang="en-US" dirty="0"/>
            </a:p>
          </p:txBody>
        </p:sp>
      </p:grpSp>
      <p:grpSp>
        <p:nvGrpSpPr>
          <p:cNvPr id="38" name="Grupo 37">
            <a:extLst>
              <a:ext uri="{FF2B5EF4-FFF2-40B4-BE49-F238E27FC236}">
                <a16:creationId xmlns:a16="http://schemas.microsoft.com/office/drawing/2014/main" id="{EB71A8E5-8BCC-D8D0-9E18-184B55179710}"/>
              </a:ext>
            </a:extLst>
          </p:cNvPr>
          <p:cNvGrpSpPr/>
          <p:nvPr/>
        </p:nvGrpSpPr>
        <p:grpSpPr>
          <a:xfrm>
            <a:off x="6174070" y="4054128"/>
            <a:ext cx="628650" cy="1392306"/>
            <a:chOff x="6174070" y="4054128"/>
            <a:chExt cx="628650" cy="1392306"/>
          </a:xfrm>
        </p:grpSpPr>
        <p:pic>
          <p:nvPicPr>
            <p:cNvPr id="33" name="Imagen 32">
              <a:extLst>
                <a:ext uri="{FF2B5EF4-FFF2-40B4-BE49-F238E27FC236}">
                  <a16:creationId xmlns:a16="http://schemas.microsoft.com/office/drawing/2014/main" id="{A842C744-1AD0-1774-E9BD-E119E8019AC2}"/>
                </a:ext>
              </a:extLst>
            </p:cNvPr>
            <p:cNvPicPr>
              <a:picLocks noChangeAspect="1"/>
            </p:cNvPicPr>
            <p:nvPr/>
          </p:nvPicPr>
          <p:blipFill>
            <a:blip r:embed="rId6"/>
            <a:stretch>
              <a:fillRect/>
            </a:stretch>
          </p:blipFill>
          <p:spPr>
            <a:xfrm>
              <a:off x="6174070" y="4503459"/>
              <a:ext cx="628650" cy="942975"/>
            </a:xfrm>
            <a:prstGeom prst="rect">
              <a:avLst/>
            </a:prstGeom>
          </p:spPr>
        </p:pic>
        <p:sp>
          <p:nvSpPr>
            <p:cNvPr id="36" name="CuadroTexto 35">
              <a:extLst>
                <a:ext uri="{FF2B5EF4-FFF2-40B4-BE49-F238E27FC236}">
                  <a16:creationId xmlns:a16="http://schemas.microsoft.com/office/drawing/2014/main" id="{C60C2347-6805-3AF9-FA41-374931FCCBCA}"/>
                </a:ext>
              </a:extLst>
            </p:cNvPr>
            <p:cNvSpPr txBox="1"/>
            <p:nvPr/>
          </p:nvSpPr>
          <p:spPr>
            <a:xfrm>
              <a:off x="6174070" y="4054128"/>
              <a:ext cx="619080" cy="369332"/>
            </a:xfrm>
            <a:prstGeom prst="rect">
              <a:avLst/>
            </a:prstGeom>
            <a:noFill/>
          </p:spPr>
          <p:txBody>
            <a:bodyPr wrap="none" rtlCol="0">
              <a:spAutoFit/>
            </a:bodyPr>
            <a:lstStyle/>
            <a:p>
              <a:r>
                <a:rPr lang="es-MX" dirty="0" err="1"/>
                <a:t>WiFI</a:t>
              </a:r>
              <a:endParaRPr lang="en-US" dirty="0"/>
            </a:p>
          </p:txBody>
        </p:sp>
      </p:grpSp>
      <p:grpSp>
        <p:nvGrpSpPr>
          <p:cNvPr id="39" name="Grupo 38">
            <a:extLst>
              <a:ext uri="{FF2B5EF4-FFF2-40B4-BE49-F238E27FC236}">
                <a16:creationId xmlns:a16="http://schemas.microsoft.com/office/drawing/2014/main" id="{DFB7BD90-395F-D39C-41CA-503A6CEC7353}"/>
              </a:ext>
            </a:extLst>
          </p:cNvPr>
          <p:cNvGrpSpPr/>
          <p:nvPr/>
        </p:nvGrpSpPr>
        <p:grpSpPr>
          <a:xfrm>
            <a:off x="6033497" y="5803692"/>
            <a:ext cx="923925" cy="1060126"/>
            <a:chOff x="6033497" y="5803692"/>
            <a:chExt cx="923925" cy="1060126"/>
          </a:xfrm>
        </p:grpSpPr>
        <p:pic>
          <p:nvPicPr>
            <p:cNvPr id="35" name="Imagen 34">
              <a:extLst>
                <a:ext uri="{FF2B5EF4-FFF2-40B4-BE49-F238E27FC236}">
                  <a16:creationId xmlns:a16="http://schemas.microsoft.com/office/drawing/2014/main" id="{3A122588-3566-0F37-1DFD-281974448697}"/>
                </a:ext>
              </a:extLst>
            </p:cNvPr>
            <p:cNvPicPr>
              <a:picLocks noChangeAspect="1"/>
            </p:cNvPicPr>
            <p:nvPr/>
          </p:nvPicPr>
          <p:blipFill>
            <a:blip r:embed="rId7"/>
            <a:stretch>
              <a:fillRect/>
            </a:stretch>
          </p:blipFill>
          <p:spPr>
            <a:xfrm>
              <a:off x="6033497" y="5803692"/>
              <a:ext cx="923925" cy="742950"/>
            </a:xfrm>
            <a:prstGeom prst="rect">
              <a:avLst/>
            </a:prstGeom>
          </p:spPr>
        </p:pic>
        <p:sp>
          <p:nvSpPr>
            <p:cNvPr id="37" name="CuadroTexto 36">
              <a:extLst>
                <a:ext uri="{FF2B5EF4-FFF2-40B4-BE49-F238E27FC236}">
                  <a16:creationId xmlns:a16="http://schemas.microsoft.com/office/drawing/2014/main" id="{6B543565-1CC2-3073-60B7-65FE333B9FC4}"/>
                </a:ext>
              </a:extLst>
            </p:cNvPr>
            <p:cNvSpPr txBox="1"/>
            <p:nvPr/>
          </p:nvSpPr>
          <p:spPr>
            <a:xfrm>
              <a:off x="6174070" y="6494486"/>
              <a:ext cx="593432" cy="369332"/>
            </a:xfrm>
            <a:prstGeom prst="rect">
              <a:avLst/>
            </a:prstGeom>
            <a:noFill/>
          </p:spPr>
          <p:txBody>
            <a:bodyPr wrap="none" rtlCol="0">
              <a:spAutoFit/>
            </a:bodyPr>
            <a:lstStyle/>
            <a:p>
              <a:r>
                <a:rPr lang="es-MX" dirty="0"/>
                <a:t>VPN</a:t>
              </a:r>
              <a:endParaRPr lang="en-US" dirty="0"/>
            </a:p>
          </p:txBody>
        </p:sp>
      </p:grpSp>
    </p:spTree>
    <p:extLst>
      <p:ext uri="{BB962C8B-B14F-4D97-AF65-F5344CB8AC3E}">
        <p14:creationId xmlns:p14="http://schemas.microsoft.com/office/powerpoint/2010/main" val="338027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1" grpId="0" animBg="1"/>
      <p:bldP spid="12" grpId="0" animBg="1"/>
      <p:bldP spid="13" grpId="0" animBg="1"/>
      <p:bldP spid="14" grpId="0"/>
      <p:bldP spid="17" grpId="0" animBg="1"/>
      <p:bldP spid="21" grpId="0" animBg="1"/>
      <p:bldP spid="22" grpId="0" animBg="1"/>
      <p:bldP spid="23" grpId="0" animBg="1"/>
      <p:bldP spid="24" grpId="0" animBg="1"/>
      <p:bldP spid="26" grpId="0" animBg="1"/>
      <p:bldP spid="2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4.1.2.1 </a:t>
            </a:r>
            <a:r>
              <a:rPr lang="pt-BR" dirty="0" err="1">
                <a:latin typeface="Arial Rounded MT Bold" panose="020F0704030504030204" pitchFamily="34" charset="0"/>
              </a:rPr>
              <a:t>desarrollo</a:t>
            </a:r>
            <a:r>
              <a:rPr lang="pt-BR" dirty="0">
                <a:latin typeface="Arial Rounded MT Bold" panose="020F0704030504030204" pitchFamily="34" charset="0"/>
              </a:rPr>
              <a:t> web </a:t>
            </a:r>
            <a:r>
              <a:rPr lang="pt-BR" dirty="0" err="1">
                <a:latin typeface="Arial Rounded MT Bold" panose="020F0704030504030204" pitchFamily="34" charset="0"/>
              </a:rPr>
              <a:t>ARquitectura</a:t>
            </a:r>
            <a:endParaRPr lang="en-US" dirty="0">
              <a:latin typeface="Arial Rounded MT Bold" panose="020F0704030504030204" pitchFamily="34" charset="0"/>
            </a:endParaRPr>
          </a:p>
        </p:txBody>
      </p:sp>
      <p:sp>
        <p:nvSpPr>
          <p:cNvPr id="2" name="CuadroTexto 1">
            <a:extLst>
              <a:ext uri="{FF2B5EF4-FFF2-40B4-BE49-F238E27FC236}">
                <a16:creationId xmlns:a16="http://schemas.microsoft.com/office/drawing/2014/main" id="{58D6EBA8-1F72-EC50-8F8E-A71CB5B93579}"/>
              </a:ext>
            </a:extLst>
          </p:cNvPr>
          <p:cNvSpPr txBox="1"/>
          <p:nvPr/>
        </p:nvSpPr>
        <p:spPr>
          <a:xfrm>
            <a:off x="634020" y="1052178"/>
            <a:ext cx="3262432" cy="584775"/>
          </a:xfrm>
          <a:prstGeom prst="rect">
            <a:avLst/>
          </a:prstGeom>
          <a:noFill/>
        </p:spPr>
        <p:txBody>
          <a:bodyPr wrap="none" rtlCol="0">
            <a:spAutoFit/>
          </a:bodyPr>
          <a:lstStyle/>
          <a:p>
            <a:r>
              <a:rPr lang="en-US" sz="3200" dirty="0" err="1"/>
              <a:t>Capa</a:t>
            </a:r>
            <a:r>
              <a:rPr lang="en-US" sz="3200" dirty="0"/>
              <a:t> </a:t>
            </a:r>
            <a:r>
              <a:rPr lang="en-US" sz="3200" dirty="0" err="1"/>
              <a:t>Presentación</a:t>
            </a:r>
            <a:endParaRPr lang="en-US" sz="3200" dirty="0"/>
          </a:p>
        </p:txBody>
      </p:sp>
      <p:sp>
        <p:nvSpPr>
          <p:cNvPr id="3" name="CuadroTexto 2">
            <a:extLst>
              <a:ext uri="{FF2B5EF4-FFF2-40B4-BE49-F238E27FC236}">
                <a16:creationId xmlns:a16="http://schemas.microsoft.com/office/drawing/2014/main" id="{A508BBB4-DA7B-5BD0-74CA-8AC8CC477B32}"/>
              </a:ext>
            </a:extLst>
          </p:cNvPr>
          <p:cNvSpPr txBox="1"/>
          <p:nvPr/>
        </p:nvSpPr>
        <p:spPr>
          <a:xfrm>
            <a:off x="5202967" y="1051248"/>
            <a:ext cx="2896947" cy="584775"/>
          </a:xfrm>
          <a:prstGeom prst="rect">
            <a:avLst/>
          </a:prstGeom>
          <a:noFill/>
        </p:spPr>
        <p:txBody>
          <a:bodyPr wrap="none" rtlCol="0">
            <a:spAutoFit/>
          </a:bodyPr>
          <a:lstStyle/>
          <a:p>
            <a:r>
              <a:rPr lang="en-US" sz="3200" dirty="0" err="1"/>
              <a:t>Capa</a:t>
            </a:r>
            <a:r>
              <a:rPr lang="en-US" sz="3200" dirty="0"/>
              <a:t> </a:t>
            </a:r>
            <a:r>
              <a:rPr lang="en-US" sz="3200" dirty="0" err="1"/>
              <a:t>Aplicación</a:t>
            </a:r>
            <a:endParaRPr lang="en-US" sz="3200" dirty="0"/>
          </a:p>
        </p:txBody>
      </p:sp>
      <p:sp>
        <p:nvSpPr>
          <p:cNvPr id="4" name="CuadroTexto 3">
            <a:extLst>
              <a:ext uri="{FF2B5EF4-FFF2-40B4-BE49-F238E27FC236}">
                <a16:creationId xmlns:a16="http://schemas.microsoft.com/office/drawing/2014/main" id="{E957D7E9-D09A-6484-428A-A276682BEB6B}"/>
              </a:ext>
            </a:extLst>
          </p:cNvPr>
          <p:cNvSpPr txBox="1"/>
          <p:nvPr/>
        </p:nvSpPr>
        <p:spPr>
          <a:xfrm>
            <a:off x="9406429" y="1051249"/>
            <a:ext cx="2151551" cy="584775"/>
          </a:xfrm>
          <a:prstGeom prst="rect">
            <a:avLst/>
          </a:prstGeom>
          <a:noFill/>
        </p:spPr>
        <p:txBody>
          <a:bodyPr wrap="none" rtlCol="0">
            <a:spAutoFit/>
          </a:bodyPr>
          <a:lstStyle/>
          <a:p>
            <a:r>
              <a:rPr lang="en-US" sz="3200" dirty="0" err="1"/>
              <a:t>Capa</a:t>
            </a:r>
            <a:r>
              <a:rPr lang="en-US" sz="3200" dirty="0"/>
              <a:t> Datos</a:t>
            </a:r>
          </a:p>
        </p:txBody>
      </p:sp>
      <p:pic>
        <p:nvPicPr>
          <p:cNvPr id="8" name="Imagen 7">
            <a:extLst>
              <a:ext uri="{FF2B5EF4-FFF2-40B4-BE49-F238E27FC236}">
                <a16:creationId xmlns:a16="http://schemas.microsoft.com/office/drawing/2014/main" id="{83687016-C721-FE61-33A0-E03353375B4D}"/>
              </a:ext>
            </a:extLst>
          </p:cNvPr>
          <p:cNvPicPr>
            <a:picLocks noChangeAspect="1"/>
          </p:cNvPicPr>
          <p:nvPr/>
        </p:nvPicPr>
        <p:blipFill>
          <a:blip r:embed="rId2"/>
          <a:stretch>
            <a:fillRect/>
          </a:stretch>
        </p:blipFill>
        <p:spPr>
          <a:xfrm>
            <a:off x="634020" y="1873913"/>
            <a:ext cx="942975" cy="819150"/>
          </a:xfrm>
          <a:prstGeom prst="rect">
            <a:avLst/>
          </a:prstGeom>
        </p:spPr>
      </p:pic>
      <p:pic>
        <p:nvPicPr>
          <p:cNvPr id="10" name="Imagen 9">
            <a:extLst>
              <a:ext uri="{FF2B5EF4-FFF2-40B4-BE49-F238E27FC236}">
                <a16:creationId xmlns:a16="http://schemas.microsoft.com/office/drawing/2014/main" id="{48415C44-C2BD-0049-5563-2D62D121C7B5}"/>
              </a:ext>
            </a:extLst>
          </p:cNvPr>
          <p:cNvPicPr>
            <a:picLocks noChangeAspect="1"/>
          </p:cNvPicPr>
          <p:nvPr/>
        </p:nvPicPr>
        <p:blipFill>
          <a:blip r:embed="rId3"/>
          <a:stretch>
            <a:fillRect/>
          </a:stretch>
        </p:blipFill>
        <p:spPr>
          <a:xfrm>
            <a:off x="634019" y="2930023"/>
            <a:ext cx="942975" cy="771525"/>
          </a:xfrm>
          <a:prstGeom prst="rect">
            <a:avLst/>
          </a:prstGeom>
        </p:spPr>
      </p:pic>
      <p:pic>
        <p:nvPicPr>
          <p:cNvPr id="12" name="Imagen 11">
            <a:extLst>
              <a:ext uri="{FF2B5EF4-FFF2-40B4-BE49-F238E27FC236}">
                <a16:creationId xmlns:a16="http://schemas.microsoft.com/office/drawing/2014/main" id="{E514A2B6-AC90-0AE9-B215-83A233C01EF9}"/>
              </a:ext>
            </a:extLst>
          </p:cNvPr>
          <p:cNvPicPr>
            <a:picLocks noChangeAspect="1"/>
          </p:cNvPicPr>
          <p:nvPr/>
        </p:nvPicPr>
        <p:blipFill>
          <a:blip r:embed="rId4"/>
          <a:stretch>
            <a:fillRect/>
          </a:stretch>
        </p:blipFill>
        <p:spPr>
          <a:xfrm>
            <a:off x="724689" y="3986133"/>
            <a:ext cx="761633" cy="535600"/>
          </a:xfrm>
          <a:prstGeom prst="rect">
            <a:avLst/>
          </a:prstGeom>
        </p:spPr>
      </p:pic>
      <p:pic>
        <p:nvPicPr>
          <p:cNvPr id="14" name="Imagen 13">
            <a:extLst>
              <a:ext uri="{FF2B5EF4-FFF2-40B4-BE49-F238E27FC236}">
                <a16:creationId xmlns:a16="http://schemas.microsoft.com/office/drawing/2014/main" id="{034AF6E2-1F5F-FBE2-4D99-020B1F1CFE7D}"/>
              </a:ext>
            </a:extLst>
          </p:cNvPr>
          <p:cNvPicPr>
            <a:picLocks noChangeAspect="1"/>
          </p:cNvPicPr>
          <p:nvPr/>
        </p:nvPicPr>
        <p:blipFill>
          <a:blip r:embed="rId5"/>
          <a:stretch>
            <a:fillRect/>
          </a:stretch>
        </p:blipFill>
        <p:spPr>
          <a:xfrm>
            <a:off x="893179" y="4806318"/>
            <a:ext cx="484359" cy="584775"/>
          </a:xfrm>
          <a:prstGeom prst="rect">
            <a:avLst/>
          </a:prstGeom>
        </p:spPr>
      </p:pic>
      <p:pic>
        <p:nvPicPr>
          <p:cNvPr id="16" name="Imagen 15">
            <a:extLst>
              <a:ext uri="{FF2B5EF4-FFF2-40B4-BE49-F238E27FC236}">
                <a16:creationId xmlns:a16="http://schemas.microsoft.com/office/drawing/2014/main" id="{D36B1C1E-3AF9-043A-4470-DBC956670E15}"/>
              </a:ext>
            </a:extLst>
          </p:cNvPr>
          <p:cNvPicPr>
            <a:picLocks noChangeAspect="1"/>
          </p:cNvPicPr>
          <p:nvPr/>
        </p:nvPicPr>
        <p:blipFill>
          <a:blip r:embed="rId6"/>
          <a:stretch>
            <a:fillRect/>
          </a:stretch>
        </p:blipFill>
        <p:spPr>
          <a:xfrm>
            <a:off x="419260" y="5675678"/>
            <a:ext cx="1371600" cy="942975"/>
          </a:xfrm>
          <a:prstGeom prst="rect">
            <a:avLst/>
          </a:prstGeom>
        </p:spPr>
      </p:pic>
      <p:sp>
        <p:nvSpPr>
          <p:cNvPr id="17" name="Rectángulo: esquinas redondeadas 16">
            <a:extLst>
              <a:ext uri="{FF2B5EF4-FFF2-40B4-BE49-F238E27FC236}">
                <a16:creationId xmlns:a16="http://schemas.microsoft.com/office/drawing/2014/main" id="{54CCB7D0-7A7B-4AD6-FDA5-F503AE468BCC}"/>
              </a:ext>
            </a:extLst>
          </p:cNvPr>
          <p:cNvSpPr/>
          <p:nvPr/>
        </p:nvSpPr>
        <p:spPr>
          <a:xfrm>
            <a:off x="2092311" y="2057400"/>
            <a:ext cx="1268026" cy="45217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err="1"/>
              <a:t>Desk</a:t>
            </a:r>
            <a:r>
              <a:rPr lang="es-MX" dirty="0"/>
              <a:t> App</a:t>
            </a:r>
            <a:endParaRPr lang="en-US" dirty="0"/>
          </a:p>
        </p:txBody>
      </p:sp>
      <p:sp>
        <p:nvSpPr>
          <p:cNvPr id="18" name="Rectángulo: esquinas redondeadas 17">
            <a:extLst>
              <a:ext uri="{FF2B5EF4-FFF2-40B4-BE49-F238E27FC236}">
                <a16:creationId xmlns:a16="http://schemas.microsoft.com/office/drawing/2014/main" id="{F9EC9386-4ABE-D4EA-C6F2-531BB7A21113}"/>
              </a:ext>
            </a:extLst>
          </p:cNvPr>
          <p:cNvSpPr/>
          <p:nvPr/>
        </p:nvSpPr>
        <p:spPr>
          <a:xfrm>
            <a:off x="2092311" y="3089697"/>
            <a:ext cx="1268026" cy="45217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err="1"/>
              <a:t>Desk</a:t>
            </a:r>
            <a:r>
              <a:rPr lang="es-MX" dirty="0"/>
              <a:t> App</a:t>
            </a:r>
            <a:endParaRPr lang="en-US" dirty="0"/>
          </a:p>
        </p:txBody>
      </p:sp>
      <p:sp>
        <p:nvSpPr>
          <p:cNvPr id="19" name="Rectángulo: esquinas redondeadas 18">
            <a:extLst>
              <a:ext uri="{FF2B5EF4-FFF2-40B4-BE49-F238E27FC236}">
                <a16:creationId xmlns:a16="http://schemas.microsoft.com/office/drawing/2014/main" id="{F20E8B5E-C861-7CED-96EB-AA0630C68224}"/>
              </a:ext>
            </a:extLst>
          </p:cNvPr>
          <p:cNvSpPr/>
          <p:nvPr/>
        </p:nvSpPr>
        <p:spPr>
          <a:xfrm>
            <a:off x="1979525" y="4027845"/>
            <a:ext cx="1380812" cy="45217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Mobile App</a:t>
            </a:r>
            <a:endParaRPr lang="en-US" dirty="0"/>
          </a:p>
        </p:txBody>
      </p:sp>
      <p:sp>
        <p:nvSpPr>
          <p:cNvPr id="20" name="Rectángulo: esquinas redondeadas 19">
            <a:extLst>
              <a:ext uri="{FF2B5EF4-FFF2-40B4-BE49-F238E27FC236}">
                <a16:creationId xmlns:a16="http://schemas.microsoft.com/office/drawing/2014/main" id="{88CC35FE-ECDC-EFA1-01F7-6F76A84814F7}"/>
              </a:ext>
            </a:extLst>
          </p:cNvPr>
          <p:cNvSpPr/>
          <p:nvPr/>
        </p:nvSpPr>
        <p:spPr>
          <a:xfrm>
            <a:off x="1979525" y="4900599"/>
            <a:ext cx="1380812" cy="45217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Mobile App</a:t>
            </a:r>
            <a:endParaRPr lang="en-US" dirty="0"/>
          </a:p>
        </p:txBody>
      </p:sp>
      <p:sp>
        <p:nvSpPr>
          <p:cNvPr id="21" name="Rectángulo: esquinas redondeadas 20">
            <a:extLst>
              <a:ext uri="{FF2B5EF4-FFF2-40B4-BE49-F238E27FC236}">
                <a16:creationId xmlns:a16="http://schemas.microsoft.com/office/drawing/2014/main" id="{4E08BA97-C457-FE86-D6E6-3BE64D281905}"/>
              </a:ext>
            </a:extLst>
          </p:cNvPr>
          <p:cNvSpPr/>
          <p:nvPr/>
        </p:nvSpPr>
        <p:spPr>
          <a:xfrm>
            <a:off x="1979525" y="5391093"/>
            <a:ext cx="1537398" cy="1466907"/>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sz="1200" b="1" u="sng" dirty="0"/>
              <a:t>Multi Page </a:t>
            </a:r>
            <a:r>
              <a:rPr lang="es-MX" sz="1200" b="1" u="sng" dirty="0" err="1"/>
              <a:t>Application</a:t>
            </a:r>
            <a:endParaRPr lang="es-MX" sz="1200" b="1" u="sng" dirty="0"/>
          </a:p>
          <a:p>
            <a:pPr algn="ctr"/>
            <a:r>
              <a:rPr lang="es-MX" sz="1200" dirty="0"/>
              <a:t>HTML</a:t>
            </a:r>
          </a:p>
          <a:p>
            <a:pPr algn="ctr"/>
            <a:r>
              <a:rPr lang="es-MX" sz="1200" dirty="0"/>
              <a:t>CSS</a:t>
            </a:r>
          </a:p>
          <a:p>
            <a:pPr algn="ctr"/>
            <a:r>
              <a:rPr lang="es-MX" sz="1200" dirty="0" err="1"/>
              <a:t>Javascript</a:t>
            </a:r>
            <a:r>
              <a:rPr lang="es-MX" sz="1200" dirty="0"/>
              <a:t> </a:t>
            </a:r>
            <a:r>
              <a:rPr lang="es-MX" sz="1200" dirty="0" err="1"/>
              <a:t>Vanilla</a:t>
            </a:r>
            <a:endParaRPr lang="es-MX" sz="1200" dirty="0"/>
          </a:p>
          <a:p>
            <a:pPr algn="ctr"/>
            <a:r>
              <a:rPr lang="es-MX" sz="1200" dirty="0"/>
              <a:t>Ajax</a:t>
            </a:r>
          </a:p>
          <a:p>
            <a:pPr algn="ctr"/>
            <a:r>
              <a:rPr lang="es-MX" sz="1200" dirty="0"/>
              <a:t>JQuery</a:t>
            </a:r>
          </a:p>
          <a:p>
            <a:pPr algn="ctr"/>
            <a:r>
              <a:rPr lang="es-MX" sz="1200" dirty="0"/>
              <a:t>Bootstrap</a:t>
            </a:r>
            <a:endParaRPr lang="en-US" sz="1200" dirty="0"/>
          </a:p>
        </p:txBody>
      </p:sp>
      <p:grpSp>
        <p:nvGrpSpPr>
          <p:cNvPr id="49" name="Grupo 48">
            <a:extLst>
              <a:ext uri="{FF2B5EF4-FFF2-40B4-BE49-F238E27FC236}">
                <a16:creationId xmlns:a16="http://schemas.microsoft.com/office/drawing/2014/main" id="{5BC498D5-45DC-74DD-5793-11C0A3804BF7}"/>
              </a:ext>
            </a:extLst>
          </p:cNvPr>
          <p:cNvGrpSpPr/>
          <p:nvPr/>
        </p:nvGrpSpPr>
        <p:grpSpPr>
          <a:xfrm>
            <a:off x="5292210" y="1873913"/>
            <a:ext cx="972959" cy="1240776"/>
            <a:chOff x="5292210" y="1873913"/>
            <a:chExt cx="972959" cy="1240776"/>
          </a:xfrm>
        </p:grpSpPr>
        <p:pic>
          <p:nvPicPr>
            <p:cNvPr id="24" name="Imagen 23">
              <a:extLst>
                <a:ext uri="{FF2B5EF4-FFF2-40B4-BE49-F238E27FC236}">
                  <a16:creationId xmlns:a16="http://schemas.microsoft.com/office/drawing/2014/main" id="{81959530-EA14-1B39-D124-445A321E057B}"/>
                </a:ext>
              </a:extLst>
            </p:cNvPr>
            <p:cNvPicPr>
              <a:picLocks noChangeAspect="1"/>
            </p:cNvPicPr>
            <p:nvPr/>
          </p:nvPicPr>
          <p:blipFill>
            <a:blip r:embed="rId7"/>
            <a:stretch>
              <a:fillRect/>
            </a:stretch>
          </p:blipFill>
          <p:spPr>
            <a:xfrm>
              <a:off x="5486400" y="1873913"/>
              <a:ext cx="609600" cy="942975"/>
            </a:xfrm>
            <a:prstGeom prst="rect">
              <a:avLst/>
            </a:prstGeom>
          </p:spPr>
        </p:pic>
        <p:sp>
          <p:nvSpPr>
            <p:cNvPr id="27" name="CuadroTexto 26">
              <a:extLst>
                <a:ext uri="{FF2B5EF4-FFF2-40B4-BE49-F238E27FC236}">
                  <a16:creationId xmlns:a16="http://schemas.microsoft.com/office/drawing/2014/main" id="{A7CD043E-0E54-5E94-9B2C-5A596D7C8707}"/>
                </a:ext>
              </a:extLst>
            </p:cNvPr>
            <p:cNvSpPr txBox="1"/>
            <p:nvPr/>
          </p:nvSpPr>
          <p:spPr>
            <a:xfrm>
              <a:off x="5292210" y="2745357"/>
              <a:ext cx="972959" cy="369332"/>
            </a:xfrm>
            <a:prstGeom prst="rect">
              <a:avLst/>
            </a:prstGeom>
            <a:noFill/>
          </p:spPr>
          <p:txBody>
            <a:bodyPr wrap="none" rtlCol="0">
              <a:spAutoFit/>
            </a:bodyPr>
            <a:lstStyle/>
            <a:p>
              <a:r>
                <a:rPr lang="es-MX" dirty="0"/>
                <a:t>Servidor</a:t>
              </a:r>
              <a:endParaRPr lang="en-US" dirty="0"/>
            </a:p>
          </p:txBody>
        </p:sp>
      </p:grpSp>
      <p:grpSp>
        <p:nvGrpSpPr>
          <p:cNvPr id="50" name="Grupo 49">
            <a:extLst>
              <a:ext uri="{FF2B5EF4-FFF2-40B4-BE49-F238E27FC236}">
                <a16:creationId xmlns:a16="http://schemas.microsoft.com/office/drawing/2014/main" id="{B01AC042-B9B4-AB45-ACFA-11A80180C22E}"/>
              </a:ext>
            </a:extLst>
          </p:cNvPr>
          <p:cNvGrpSpPr/>
          <p:nvPr/>
        </p:nvGrpSpPr>
        <p:grpSpPr>
          <a:xfrm>
            <a:off x="5292210" y="3315785"/>
            <a:ext cx="972959" cy="1482947"/>
            <a:chOff x="5292210" y="3315785"/>
            <a:chExt cx="972959" cy="1482947"/>
          </a:xfrm>
        </p:grpSpPr>
        <p:pic>
          <p:nvPicPr>
            <p:cNvPr id="26" name="Imagen 25">
              <a:extLst>
                <a:ext uri="{FF2B5EF4-FFF2-40B4-BE49-F238E27FC236}">
                  <a16:creationId xmlns:a16="http://schemas.microsoft.com/office/drawing/2014/main" id="{4328833D-2D55-6226-D21F-D158515ABDA0}"/>
                </a:ext>
              </a:extLst>
            </p:cNvPr>
            <p:cNvPicPr>
              <a:picLocks noChangeAspect="1"/>
            </p:cNvPicPr>
            <p:nvPr/>
          </p:nvPicPr>
          <p:blipFill>
            <a:blip r:embed="rId8"/>
            <a:stretch>
              <a:fillRect/>
            </a:stretch>
          </p:blipFill>
          <p:spPr>
            <a:xfrm>
              <a:off x="5459603" y="3315785"/>
              <a:ext cx="638175" cy="942975"/>
            </a:xfrm>
            <a:prstGeom prst="rect">
              <a:avLst/>
            </a:prstGeom>
          </p:spPr>
        </p:pic>
        <p:sp>
          <p:nvSpPr>
            <p:cNvPr id="28" name="CuadroTexto 27">
              <a:extLst>
                <a:ext uri="{FF2B5EF4-FFF2-40B4-BE49-F238E27FC236}">
                  <a16:creationId xmlns:a16="http://schemas.microsoft.com/office/drawing/2014/main" id="{82836106-1654-507C-4019-DCF63AEA70F3}"/>
                </a:ext>
              </a:extLst>
            </p:cNvPr>
            <p:cNvSpPr txBox="1"/>
            <p:nvPr/>
          </p:nvSpPr>
          <p:spPr>
            <a:xfrm>
              <a:off x="5292210" y="4152401"/>
              <a:ext cx="972959" cy="646331"/>
            </a:xfrm>
            <a:prstGeom prst="rect">
              <a:avLst/>
            </a:prstGeom>
            <a:noFill/>
          </p:spPr>
          <p:txBody>
            <a:bodyPr wrap="none" rtlCol="0">
              <a:spAutoFit/>
            </a:bodyPr>
            <a:lstStyle/>
            <a:p>
              <a:pPr algn="ctr"/>
              <a:r>
                <a:rPr lang="es-MX" dirty="0"/>
                <a:t>Servidor</a:t>
              </a:r>
            </a:p>
            <a:p>
              <a:pPr algn="ctr"/>
              <a:r>
                <a:rPr lang="es-MX" dirty="0"/>
                <a:t>Virtual</a:t>
              </a:r>
              <a:endParaRPr lang="en-US" dirty="0"/>
            </a:p>
          </p:txBody>
        </p:sp>
      </p:grpSp>
      <p:sp>
        <p:nvSpPr>
          <p:cNvPr id="29" name="Rectángulo: esquinas redondeadas 28">
            <a:extLst>
              <a:ext uri="{FF2B5EF4-FFF2-40B4-BE49-F238E27FC236}">
                <a16:creationId xmlns:a16="http://schemas.microsoft.com/office/drawing/2014/main" id="{B3FDA971-9B1B-F6E5-BBE5-8D10746E83EA}"/>
              </a:ext>
            </a:extLst>
          </p:cNvPr>
          <p:cNvSpPr/>
          <p:nvPr/>
        </p:nvSpPr>
        <p:spPr>
          <a:xfrm>
            <a:off x="6459359" y="1853004"/>
            <a:ext cx="1640555" cy="2045755"/>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b="1" u="sng" dirty="0"/>
              <a:t>Web Server</a:t>
            </a:r>
          </a:p>
          <a:p>
            <a:pPr algn="ctr"/>
            <a:r>
              <a:rPr lang="es-MX" dirty="0"/>
              <a:t>Apache</a:t>
            </a:r>
          </a:p>
          <a:p>
            <a:pPr algn="ctr"/>
            <a:r>
              <a:rPr lang="es-MX" dirty="0"/>
              <a:t>XAMP</a:t>
            </a:r>
          </a:p>
          <a:p>
            <a:pPr algn="ctr"/>
            <a:r>
              <a:rPr lang="es-MX" dirty="0"/>
              <a:t>NGINX</a:t>
            </a:r>
          </a:p>
          <a:p>
            <a:pPr algn="ctr"/>
            <a:r>
              <a:rPr lang="es-MX" dirty="0"/>
              <a:t>IIS</a:t>
            </a:r>
          </a:p>
          <a:p>
            <a:pPr algn="ctr"/>
            <a:r>
              <a:rPr lang="es-MX" dirty="0"/>
              <a:t>Tomcat</a:t>
            </a:r>
            <a:endParaRPr lang="en-US" dirty="0"/>
          </a:p>
        </p:txBody>
      </p:sp>
      <p:sp>
        <p:nvSpPr>
          <p:cNvPr id="30" name="Rectángulo: esquinas redondeadas 29">
            <a:extLst>
              <a:ext uri="{FF2B5EF4-FFF2-40B4-BE49-F238E27FC236}">
                <a16:creationId xmlns:a16="http://schemas.microsoft.com/office/drawing/2014/main" id="{94F58F1F-6797-002C-F40E-D95DEEBFABF4}"/>
              </a:ext>
            </a:extLst>
          </p:cNvPr>
          <p:cNvSpPr/>
          <p:nvPr/>
        </p:nvSpPr>
        <p:spPr>
          <a:xfrm>
            <a:off x="6456174" y="4152401"/>
            <a:ext cx="1640555" cy="2242944"/>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b="1" u="sng" dirty="0" err="1"/>
              <a:t>Applicartion</a:t>
            </a:r>
            <a:r>
              <a:rPr lang="es-MX" b="1" u="sng" dirty="0"/>
              <a:t> Server</a:t>
            </a:r>
          </a:p>
          <a:p>
            <a:pPr algn="ctr"/>
            <a:r>
              <a:rPr lang="es-MX" dirty="0"/>
              <a:t>JAVA 2EE</a:t>
            </a:r>
          </a:p>
          <a:p>
            <a:pPr algn="ctr"/>
            <a:r>
              <a:rPr lang="es-MX" dirty="0"/>
              <a:t>.NET ASP</a:t>
            </a:r>
          </a:p>
          <a:p>
            <a:pPr algn="ctr"/>
            <a:r>
              <a:rPr lang="es-MX" dirty="0"/>
              <a:t>PHP</a:t>
            </a:r>
          </a:p>
          <a:p>
            <a:pPr algn="ctr"/>
            <a:r>
              <a:rPr lang="es-MX" dirty="0"/>
              <a:t>Django</a:t>
            </a:r>
          </a:p>
        </p:txBody>
      </p:sp>
      <p:sp>
        <p:nvSpPr>
          <p:cNvPr id="38" name="Diagrama de flujo: disco magnético 37">
            <a:extLst>
              <a:ext uri="{FF2B5EF4-FFF2-40B4-BE49-F238E27FC236}">
                <a16:creationId xmlns:a16="http://schemas.microsoft.com/office/drawing/2014/main" id="{41778459-0608-6F54-23E0-57ED28F5723B}"/>
              </a:ext>
            </a:extLst>
          </p:cNvPr>
          <p:cNvSpPr/>
          <p:nvPr/>
        </p:nvSpPr>
        <p:spPr>
          <a:xfrm>
            <a:off x="10837271" y="1806539"/>
            <a:ext cx="1180557" cy="1283158"/>
          </a:xfrm>
          <a:prstGeom prst="flowChartMagneticDisk">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Oracle</a:t>
            </a:r>
          </a:p>
          <a:p>
            <a:pPr algn="ctr"/>
            <a:r>
              <a:rPr lang="es-MX" dirty="0" err="1"/>
              <a:t>SQLServer</a:t>
            </a:r>
            <a:endParaRPr lang="es-MX" dirty="0"/>
          </a:p>
          <a:p>
            <a:pPr algn="ctr"/>
            <a:r>
              <a:rPr lang="es-MX" dirty="0"/>
              <a:t>MySQL</a:t>
            </a:r>
          </a:p>
          <a:p>
            <a:pPr algn="ctr"/>
            <a:r>
              <a:rPr lang="es-MX" dirty="0" err="1"/>
              <a:t>Postgres</a:t>
            </a:r>
            <a:endParaRPr lang="en-US" dirty="0"/>
          </a:p>
        </p:txBody>
      </p:sp>
      <p:grpSp>
        <p:nvGrpSpPr>
          <p:cNvPr id="51" name="Grupo 50">
            <a:extLst>
              <a:ext uri="{FF2B5EF4-FFF2-40B4-BE49-F238E27FC236}">
                <a16:creationId xmlns:a16="http://schemas.microsoft.com/office/drawing/2014/main" id="{FEC5056F-0CD2-1604-6BF6-C821D584E0F3}"/>
              </a:ext>
            </a:extLst>
          </p:cNvPr>
          <p:cNvGrpSpPr/>
          <p:nvPr/>
        </p:nvGrpSpPr>
        <p:grpSpPr>
          <a:xfrm>
            <a:off x="9670882" y="1780141"/>
            <a:ext cx="972959" cy="1317032"/>
            <a:chOff x="9670882" y="1780141"/>
            <a:chExt cx="972959" cy="1317032"/>
          </a:xfrm>
        </p:grpSpPr>
        <p:pic>
          <p:nvPicPr>
            <p:cNvPr id="39" name="Imagen 38">
              <a:extLst>
                <a:ext uri="{FF2B5EF4-FFF2-40B4-BE49-F238E27FC236}">
                  <a16:creationId xmlns:a16="http://schemas.microsoft.com/office/drawing/2014/main" id="{14D32CE1-6B57-780A-0BAE-A5305ED96483}"/>
                </a:ext>
              </a:extLst>
            </p:cNvPr>
            <p:cNvPicPr>
              <a:picLocks noChangeAspect="1"/>
            </p:cNvPicPr>
            <p:nvPr/>
          </p:nvPicPr>
          <p:blipFill>
            <a:blip r:embed="rId7"/>
            <a:stretch>
              <a:fillRect/>
            </a:stretch>
          </p:blipFill>
          <p:spPr>
            <a:xfrm>
              <a:off x="9883663" y="1780141"/>
              <a:ext cx="609600" cy="942975"/>
            </a:xfrm>
            <a:prstGeom prst="rect">
              <a:avLst/>
            </a:prstGeom>
          </p:spPr>
        </p:pic>
        <p:sp>
          <p:nvSpPr>
            <p:cNvPr id="47" name="CuadroTexto 46">
              <a:extLst>
                <a:ext uri="{FF2B5EF4-FFF2-40B4-BE49-F238E27FC236}">
                  <a16:creationId xmlns:a16="http://schemas.microsoft.com/office/drawing/2014/main" id="{551AAA57-0386-6582-CCDA-A05325BD00EF}"/>
                </a:ext>
              </a:extLst>
            </p:cNvPr>
            <p:cNvSpPr txBox="1"/>
            <p:nvPr/>
          </p:nvSpPr>
          <p:spPr>
            <a:xfrm>
              <a:off x="9670882" y="2727841"/>
              <a:ext cx="972959" cy="369332"/>
            </a:xfrm>
            <a:prstGeom prst="rect">
              <a:avLst/>
            </a:prstGeom>
            <a:noFill/>
          </p:spPr>
          <p:txBody>
            <a:bodyPr wrap="none" rtlCol="0">
              <a:spAutoFit/>
            </a:bodyPr>
            <a:lstStyle/>
            <a:p>
              <a:r>
                <a:rPr lang="es-MX" dirty="0"/>
                <a:t>Servidor</a:t>
              </a:r>
              <a:endParaRPr lang="en-US" dirty="0"/>
            </a:p>
          </p:txBody>
        </p:sp>
      </p:grpSp>
      <p:grpSp>
        <p:nvGrpSpPr>
          <p:cNvPr id="52" name="Grupo 51">
            <a:extLst>
              <a:ext uri="{FF2B5EF4-FFF2-40B4-BE49-F238E27FC236}">
                <a16:creationId xmlns:a16="http://schemas.microsoft.com/office/drawing/2014/main" id="{CD313393-1D6A-D29B-AA4A-2122C1C98337}"/>
              </a:ext>
            </a:extLst>
          </p:cNvPr>
          <p:cNvGrpSpPr/>
          <p:nvPr/>
        </p:nvGrpSpPr>
        <p:grpSpPr>
          <a:xfrm>
            <a:off x="9670882" y="3222013"/>
            <a:ext cx="972959" cy="1559203"/>
            <a:chOff x="9670882" y="3222013"/>
            <a:chExt cx="972959" cy="1559203"/>
          </a:xfrm>
        </p:grpSpPr>
        <p:pic>
          <p:nvPicPr>
            <p:cNvPr id="40" name="Imagen 39">
              <a:extLst>
                <a:ext uri="{FF2B5EF4-FFF2-40B4-BE49-F238E27FC236}">
                  <a16:creationId xmlns:a16="http://schemas.microsoft.com/office/drawing/2014/main" id="{1450DB48-644B-495B-CE2A-CBEE7AFCEF4F}"/>
                </a:ext>
              </a:extLst>
            </p:cNvPr>
            <p:cNvPicPr>
              <a:picLocks noChangeAspect="1"/>
            </p:cNvPicPr>
            <p:nvPr/>
          </p:nvPicPr>
          <p:blipFill>
            <a:blip r:embed="rId8"/>
            <a:stretch>
              <a:fillRect/>
            </a:stretch>
          </p:blipFill>
          <p:spPr>
            <a:xfrm>
              <a:off x="9856866" y="3222013"/>
              <a:ext cx="638175" cy="942975"/>
            </a:xfrm>
            <a:prstGeom prst="rect">
              <a:avLst/>
            </a:prstGeom>
          </p:spPr>
        </p:pic>
        <p:sp>
          <p:nvSpPr>
            <p:cNvPr id="48" name="CuadroTexto 47">
              <a:extLst>
                <a:ext uri="{FF2B5EF4-FFF2-40B4-BE49-F238E27FC236}">
                  <a16:creationId xmlns:a16="http://schemas.microsoft.com/office/drawing/2014/main" id="{692BBA7E-3663-BF38-8BB2-0D9F464115BE}"/>
                </a:ext>
              </a:extLst>
            </p:cNvPr>
            <p:cNvSpPr txBox="1"/>
            <p:nvPr/>
          </p:nvSpPr>
          <p:spPr>
            <a:xfrm>
              <a:off x="9670882" y="4134885"/>
              <a:ext cx="972959" cy="646331"/>
            </a:xfrm>
            <a:prstGeom prst="rect">
              <a:avLst/>
            </a:prstGeom>
            <a:noFill/>
          </p:spPr>
          <p:txBody>
            <a:bodyPr wrap="none" rtlCol="0">
              <a:spAutoFit/>
            </a:bodyPr>
            <a:lstStyle/>
            <a:p>
              <a:pPr algn="ctr"/>
              <a:r>
                <a:rPr lang="es-MX" dirty="0"/>
                <a:t>Servidor</a:t>
              </a:r>
            </a:p>
            <a:p>
              <a:pPr algn="ctr"/>
              <a:r>
                <a:rPr lang="es-MX" dirty="0"/>
                <a:t>Virtual</a:t>
              </a:r>
              <a:endParaRPr lang="en-US" dirty="0"/>
            </a:p>
          </p:txBody>
        </p:sp>
      </p:grpSp>
      <p:grpSp>
        <p:nvGrpSpPr>
          <p:cNvPr id="57" name="Grupo 56">
            <a:extLst>
              <a:ext uri="{FF2B5EF4-FFF2-40B4-BE49-F238E27FC236}">
                <a16:creationId xmlns:a16="http://schemas.microsoft.com/office/drawing/2014/main" id="{9A69BA26-2EC8-2E82-BF77-6E1B9377C360}"/>
              </a:ext>
            </a:extLst>
          </p:cNvPr>
          <p:cNvGrpSpPr/>
          <p:nvPr/>
        </p:nvGrpSpPr>
        <p:grpSpPr>
          <a:xfrm>
            <a:off x="3900440" y="2805424"/>
            <a:ext cx="1209387" cy="2492933"/>
            <a:chOff x="3900440" y="2805424"/>
            <a:chExt cx="1209387" cy="2492933"/>
          </a:xfrm>
        </p:grpSpPr>
        <p:grpSp>
          <p:nvGrpSpPr>
            <p:cNvPr id="53" name="Grupo 52">
              <a:extLst>
                <a:ext uri="{FF2B5EF4-FFF2-40B4-BE49-F238E27FC236}">
                  <a16:creationId xmlns:a16="http://schemas.microsoft.com/office/drawing/2014/main" id="{59AD9C58-8E7E-93AC-4EE7-1C094E74AC7C}"/>
                </a:ext>
              </a:extLst>
            </p:cNvPr>
            <p:cNvGrpSpPr/>
            <p:nvPr/>
          </p:nvGrpSpPr>
          <p:grpSpPr>
            <a:xfrm>
              <a:off x="3900440" y="2805424"/>
              <a:ext cx="1209387" cy="1818803"/>
              <a:chOff x="3900440" y="2805424"/>
              <a:chExt cx="1209387" cy="1818803"/>
            </a:xfrm>
          </p:grpSpPr>
          <p:sp>
            <p:nvSpPr>
              <p:cNvPr id="35" name="CuadroTexto 34">
                <a:extLst>
                  <a:ext uri="{FF2B5EF4-FFF2-40B4-BE49-F238E27FC236}">
                    <a16:creationId xmlns:a16="http://schemas.microsoft.com/office/drawing/2014/main" id="{9241A199-D001-80D8-9DFE-2ED0CB929FB1}"/>
                  </a:ext>
                </a:extLst>
              </p:cNvPr>
              <p:cNvSpPr txBox="1"/>
              <p:nvPr/>
            </p:nvSpPr>
            <p:spPr>
              <a:xfrm>
                <a:off x="4070947" y="2805424"/>
                <a:ext cx="879728" cy="1200329"/>
              </a:xfrm>
              <a:prstGeom prst="rect">
                <a:avLst/>
              </a:prstGeom>
              <a:noFill/>
            </p:spPr>
            <p:txBody>
              <a:bodyPr wrap="none" rtlCol="0">
                <a:spAutoFit/>
              </a:bodyPr>
              <a:lstStyle/>
              <a:p>
                <a:pPr algn="ctr"/>
                <a:r>
                  <a:rPr lang="es-MX" dirty="0"/>
                  <a:t>WAN</a:t>
                </a:r>
              </a:p>
              <a:p>
                <a:pPr algn="ctr"/>
                <a:r>
                  <a:rPr lang="es-MX" dirty="0"/>
                  <a:t>Internet</a:t>
                </a:r>
              </a:p>
              <a:p>
                <a:pPr algn="ctr"/>
                <a:r>
                  <a:rPr lang="es-MX" dirty="0"/>
                  <a:t>Intranet</a:t>
                </a:r>
              </a:p>
              <a:p>
                <a:pPr algn="ctr"/>
                <a:r>
                  <a:rPr lang="es-MX" dirty="0"/>
                  <a:t>VPN</a:t>
                </a:r>
                <a:endParaRPr lang="en-US" dirty="0"/>
              </a:p>
            </p:txBody>
          </p:sp>
          <p:sp>
            <p:nvSpPr>
              <p:cNvPr id="37" name="Flecha: a la izquierda y derecha 36">
                <a:extLst>
                  <a:ext uri="{FF2B5EF4-FFF2-40B4-BE49-F238E27FC236}">
                    <a16:creationId xmlns:a16="http://schemas.microsoft.com/office/drawing/2014/main" id="{D958CC42-DE96-87BE-6D24-46642FDED0DA}"/>
                  </a:ext>
                </a:extLst>
              </p:cNvPr>
              <p:cNvSpPr/>
              <p:nvPr/>
            </p:nvSpPr>
            <p:spPr>
              <a:xfrm>
                <a:off x="3900440" y="4075386"/>
                <a:ext cx="1209387" cy="548841"/>
              </a:xfrm>
              <a:prstGeom prst="lef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grpSp>
        <p:sp>
          <p:nvSpPr>
            <p:cNvPr id="55" name="CuadroTexto 54">
              <a:extLst>
                <a:ext uri="{FF2B5EF4-FFF2-40B4-BE49-F238E27FC236}">
                  <a16:creationId xmlns:a16="http://schemas.microsoft.com/office/drawing/2014/main" id="{846229C7-A886-9C78-A621-EE0431C16B4E}"/>
                </a:ext>
              </a:extLst>
            </p:cNvPr>
            <p:cNvSpPr txBox="1"/>
            <p:nvPr/>
          </p:nvSpPr>
          <p:spPr>
            <a:xfrm>
              <a:off x="4140995" y="4652026"/>
              <a:ext cx="728276" cy="646331"/>
            </a:xfrm>
            <a:prstGeom prst="rect">
              <a:avLst/>
            </a:prstGeom>
            <a:noFill/>
          </p:spPr>
          <p:txBody>
            <a:bodyPr wrap="none" rtlCol="0">
              <a:spAutoFit/>
            </a:bodyPr>
            <a:lstStyle/>
            <a:p>
              <a:pPr algn="ctr"/>
              <a:r>
                <a:rPr lang="es-MX" dirty="0"/>
                <a:t>SOAP</a:t>
              </a:r>
            </a:p>
            <a:p>
              <a:pPr algn="ctr"/>
              <a:r>
                <a:rPr lang="es-MX" dirty="0"/>
                <a:t>REST</a:t>
              </a:r>
              <a:endParaRPr lang="en-US" dirty="0"/>
            </a:p>
          </p:txBody>
        </p:sp>
      </p:grpSp>
      <p:grpSp>
        <p:nvGrpSpPr>
          <p:cNvPr id="58" name="Grupo 57">
            <a:extLst>
              <a:ext uri="{FF2B5EF4-FFF2-40B4-BE49-F238E27FC236}">
                <a16:creationId xmlns:a16="http://schemas.microsoft.com/office/drawing/2014/main" id="{03A4F224-2FC8-80B5-033F-2B7C6A46C4C3}"/>
              </a:ext>
            </a:extLst>
          </p:cNvPr>
          <p:cNvGrpSpPr/>
          <p:nvPr/>
        </p:nvGrpSpPr>
        <p:grpSpPr>
          <a:xfrm>
            <a:off x="8296665" y="2800229"/>
            <a:ext cx="1209387" cy="3144862"/>
            <a:chOff x="8296665" y="2800229"/>
            <a:chExt cx="1209387" cy="3144862"/>
          </a:xfrm>
        </p:grpSpPr>
        <p:grpSp>
          <p:nvGrpSpPr>
            <p:cNvPr id="54" name="Grupo 53">
              <a:extLst>
                <a:ext uri="{FF2B5EF4-FFF2-40B4-BE49-F238E27FC236}">
                  <a16:creationId xmlns:a16="http://schemas.microsoft.com/office/drawing/2014/main" id="{28CEF3C3-A7BF-8ABF-80F0-4F90025A0613}"/>
                </a:ext>
              </a:extLst>
            </p:cNvPr>
            <p:cNvGrpSpPr/>
            <p:nvPr/>
          </p:nvGrpSpPr>
          <p:grpSpPr>
            <a:xfrm>
              <a:off x="8296665" y="2800229"/>
              <a:ext cx="1209387" cy="1921791"/>
              <a:chOff x="8296665" y="2800229"/>
              <a:chExt cx="1209387" cy="1921791"/>
            </a:xfrm>
          </p:grpSpPr>
          <p:sp>
            <p:nvSpPr>
              <p:cNvPr id="34" name="CuadroTexto 33">
                <a:extLst>
                  <a:ext uri="{FF2B5EF4-FFF2-40B4-BE49-F238E27FC236}">
                    <a16:creationId xmlns:a16="http://schemas.microsoft.com/office/drawing/2014/main" id="{FE9DB537-F979-0390-4C88-B0B0E046784B}"/>
                  </a:ext>
                </a:extLst>
              </p:cNvPr>
              <p:cNvSpPr txBox="1"/>
              <p:nvPr/>
            </p:nvSpPr>
            <p:spPr>
              <a:xfrm>
                <a:off x="8461495" y="2800229"/>
                <a:ext cx="879728" cy="1477328"/>
              </a:xfrm>
              <a:prstGeom prst="rect">
                <a:avLst/>
              </a:prstGeom>
              <a:noFill/>
            </p:spPr>
            <p:txBody>
              <a:bodyPr wrap="none" rtlCol="0">
                <a:spAutoFit/>
              </a:bodyPr>
              <a:lstStyle/>
              <a:p>
                <a:pPr algn="ctr"/>
                <a:r>
                  <a:rPr lang="es-MX" dirty="0"/>
                  <a:t>LAN</a:t>
                </a:r>
              </a:p>
              <a:p>
                <a:pPr algn="ctr"/>
                <a:r>
                  <a:rPr lang="es-MX" dirty="0"/>
                  <a:t>WAN</a:t>
                </a:r>
              </a:p>
              <a:p>
                <a:pPr algn="ctr"/>
                <a:r>
                  <a:rPr lang="es-MX" dirty="0"/>
                  <a:t>Internet</a:t>
                </a:r>
              </a:p>
              <a:p>
                <a:pPr algn="ctr"/>
                <a:r>
                  <a:rPr lang="es-MX" dirty="0"/>
                  <a:t>Intranet</a:t>
                </a:r>
              </a:p>
              <a:p>
                <a:pPr algn="ctr"/>
                <a:r>
                  <a:rPr lang="es-MX" dirty="0"/>
                  <a:t>VPN</a:t>
                </a:r>
                <a:endParaRPr lang="en-US" dirty="0"/>
              </a:p>
            </p:txBody>
          </p:sp>
          <p:sp>
            <p:nvSpPr>
              <p:cNvPr id="36" name="Flecha: a la izquierda y derecha 35">
                <a:extLst>
                  <a:ext uri="{FF2B5EF4-FFF2-40B4-BE49-F238E27FC236}">
                    <a16:creationId xmlns:a16="http://schemas.microsoft.com/office/drawing/2014/main" id="{958633D9-7707-697F-45F2-FBCFA1FD6E67}"/>
                  </a:ext>
                </a:extLst>
              </p:cNvPr>
              <p:cNvSpPr/>
              <p:nvPr/>
            </p:nvSpPr>
            <p:spPr>
              <a:xfrm>
                <a:off x="8296665" y="4173179"/>
                <a:ext cx="1209387" cy="548841"/>
              </a:xfrm>
              <a:prstGeom prst="lef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grpSp>
        <p:sp>
          <p:nvSpPr>
            <p:cNvPr id="56" name="CuadroTexto 55">
              <a:extLst>
                <a:ext uri="{FF2B5EF4-FFF2-40B4-BE49-F238E27FC236}">
                  <a16:creationId xmlns:a16="http://schemas.microsoft.com/office/drawing/2014/main" id="{3E9F602C-A3AF-B0C9-456F-190FBCF5FE27}"/>
                </a:ext>
              </a:extLst>
            </p:cNvPr>
            <p:cNvSpPr txBox="1"/>
            <p:nvPr/>
          </p:nvSpPr>
          <p:spPr>
            <a:xfrm>
              <a:off x="8320013" y="4744762"/>
              <a:ext cx="1162691" cy="1200329"/>
            </a:xfrm>
            <a:prstGeom prst="rect">
              <a:avLst/>
            </a:prstGeom>
            <a:noFill/>
          </p:spPr>
          <p:txBody>
            <a:bodyPr wrap="none" rtlCol="0">
              <a:spAutoFit/>
            </a:bodyPr>
            <a:lstStyle/>
            <a:p>
              <a:pPr algn="ctr"/>
              <a:r>
                <a:rPr lang="es-MX" dirty="0"/>
                <a:t>TCP/IP</a:t>
              </a:r>
            </a:p>
            <a:p>
              <a:pPr algn="ctr"/>
              <a:r>
                <a:rPr lang="es-MX" dirty="0"/>
                <a:t>DB</a:t>
              </a:r>
            </a:p>
            <a:p>
              <a:pPr algn="ctr"/>
              <a:r>
                <a:rPr lang="es-MX" dirty="0" err="1"/>
                <a:t>Propietary</a:t>
              </a:r>
              <a:endParaRPr lang="es-MX" dirty="0"/>
            </a:p>
            <a:p>
              <a:pPr algn="ctr"/>
              <a:r>
                <a:rPr lang="es-MX" dirty="0" err="1"/>
                <a:t>Protocol</a:t>
              </a:r>
              <a:endParaRPr lang="en-US" dirty="0"/>
            </a:p>
          </p:txBody>
        </p:sp>
      </p:grpSp>
    </p:spTree>
    <p:extLst>
      <p:ext uri="{BB962C8B-B14F-4D97-AF65-F5344CB8AC3E}">
        <p14:creationId xmlns:p14="http://schemas.microsoft.com/office/powerpoint/2010/main" val="905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17" grpId="0" animBg="1"/>
      <p:bldP spid="18" grpId="0" animBg="1"/>
      <p:bldP spid="19" grpId="0" animBg="1"/>
      <p:bldP spid="20" grpId="0" animBg="1"/>
      <p:bldP spid="21" grpId="0" animBg="1"/>
      <p:bldP spid="29" grpId="0" animBg="1"/>
      <p:bldP spid="30" grpId="0" animBg="1"/>
      <p:bldP spid="3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4.1.2.2 </a:t>
            </a:r>
            <a:r>
              <a:rPr lang="pt-BR" dirty="0" err="1">
                <a:latin typeface="Arial Rounded MT Bold" panose="020F0704030504030204" pitchFamily="34" charset="0"/>
              </a:rPr>
              <a:t>Desarrollo</a:t>
            </a:r>
            <a:r>
              <a:rPr lang="pt-BR" dirty="0">
                <a:latin typeface="Arial Rounded MT Bold" panose="020F0704030504030204" pitchFamily="34" charset="0"/>
              </a:rPr>
              <a:t> web </a:t>
            </a:r>
            <a:r>
              <a:rPr lang="pt-BR" dirty="0" err="1">
                <a:latin typeface="Arial Rounded MT Bold" panose="020F0704030504030204" pitchFamily="34" charset="0"/>
              </a:rPr>
              <a:t>operacion</a:t>
            </a:r>
            <a:endParaRPr lang="en-US" dirty="0">
              <a:latin typeface="Arial Rounded MT Bold" panose="020F0704030504030204" pitchFamily="34" charset="0"/>
            </a:endParaRPr>
          </a:p>
        </p:txBody>
      </p:sp>
      <p:sp>
        <p:nvSpPr>
          <p:cNvPr id="3" name="CuadroTexto 2">
            <a:extLst>
              <a:ext uri="{FF2B5EF4-FFF2-40B4-BE49-F238E27FC236}">
                <a16:creationId xmlns:a16="http://schemas.microsoft.com/office/drawing/2014/main" id="{43BD50A6-473E-137C-1657-44F47E630BE0}"/>
              </a:ext>
            </a:extLst>
          </p:cNvPr>
          <p:cNvSpPr txBox="1"/>
          <p:nvPr/>
        </p:nvSpPr>
        <p:spPr>
          <a:xfrm>
            <a:off x="634020" y="1052178"/>
            <a:ext cx="3262432" cy="584775"/>
          </a:xfrm>
          <a:prstGeom prst="rect">
            <a:avLst/>
          </a:prstGeom>
          <a:noFill/>
        </p:spPr>
        <p:txBody>
          <a:bodyPr wrap="none" rtlCol="0">
            <a:spAutoFit/>
          </a:bodyPr>
          <a:lstStyle/>
          <a:p>
            <a:r>
              <a:rPr lang="en-US" sz="3200" dirty="0" err="1"/>
              <a:t>Capa</a:t>
            </a:r>
            <a:r>
              <a:rPr lang="en-US" sz="3200" dirty="0"/>
              <a:t> </a:t>
            </a:r>
            <a:r>
              <a:rPr lang="en-US" sz="3200" dirty="0" err="1"/>
              <a:t>Presentación</a:t>
            </a:r>
            <a:endParaRPr lang="en-US" sz="3200" dirty="0"/>
          </a:p>
        </p:txBody>
      </p:sp>
      <p:sp>
        <p:nvSpPr>
          <p:cNvPr id="4" name="CuadroTexto 3">
            <a:extLst>
              <a:ext uri="{FF2B5EF4-FFF2-40B4-BE49-F238E27FC236}">
                <a16:creationId xmlns:a16="http://schemas.microsoft.com/office/drawing/2014/main" id="{12BD33E3-34CF-7546-4D6C-3CD250AF5DCF}"/>
              </a:ext>
            </a:extLst>
          </p:cNvPr>
          <p:cNvSpPr txBox="1"/>
          <p:nvPr/>
        </p:nvSpPr>
        <p:spPr>
          <a:xfrm>
            <a:off x="5202967" y="1051248"/>
            <a:ext cx="2896947" cy="584775"/>
          </a:xfrm>
          <a:prstGeom prst="rect">
            <a:avLst/>
          </a:prstGeom>
          <a:noFill/>
        </p:spPr>
        <p:txBody>
          <a:bodyPr wrap="none" rtlCol="0">
            <a:spAutoFit/>
          </a:bodyPr>
          <a:lstStyle/>
          <a:p>
            <a:r>
              <a:rPr lang="en-US" sz="3200" dirty="0" err="1"/>
              <a:t>Capa</a:t>
            </a:r>
            <a:r>
              <a:rPr lang="en-US" sz="3200" dirty="0"/>
              <a:t> </a:t>
            </a:r>
            <a:r>
              <a:rPr lang="en-US" sz="3200" dirty="0" err="1"/>
              <a:t>Aplicación</a:t>
            </a:r>
            <a:endParaRPr lang="en-US" sz="3200" dirty="0"/>
          </a:p>
        </p:txBody>
      </p:sp>
      <p:sp>
        <p:nvSpPr>
          <p:cNvPr id="6" name="CuadroTexto 5">
            <a:extLst>
              <a:ext uri="{FF2B5EF4-FFF2-40B4-BE49-F238E27FC236}">
                <a16:creationId xmlns:a16="http://schemas.microsoft.com/office/drawing/2014/main" id="{6F4F47C5-C440-F657-D83F-2A06D8C8CBFD}"/>
              </a:ext>
            </a:extLst>
          </p:cNvPr>
          <p:cNvSpPr txBox="1"/>
          <p:nvPr/>
        </p:nvSpPr>
        <p:spPr>
          <a:xfrm>
            <a:off x="9406429" y="1051249"/>
            <a:ext cx="2151551" cy="584775"/>
          </a:xfrm>
          <a:prstGeom prst="rect">
            <a:avLst/>
          </a:prstGeom>
          <a:noFill/>
        </p:spPr>
        <p:txBody>
          <a:bodyPr wrap="none" rtlCol="0">
            <a:spAutoFit/>
          </a:bodyPr>
          <a:lstStyle/>
          <a:p>
            <a:r>
              <a:rPr lang="en-US" sz="3200" dirty="0" err="1"/>
              <a:t>Capa</a:t>
            </a:r>
            <a:r>
              <a:rPr lang="en-US" sz="3200" dirty="0"/>
              <a:t> Datos</a:t>
            </a:r>
          </a:p>
        </p:txBody>
      </p:sp>
      <p:pic>
        <p:nvPicPr>
          <p:cNvPr id="8" name="Imagen 7">
            <a:extLst>
              <a:ext uri="{FF2B5EF4-FFF2-40B4-BE49-F238E27FC236}">
                <a16:creationId xmlns:a16="http://schemas.microsoft.com/office/drawing/2014/main" id="{77D4980A-27F0-5687-C915-5C28B81A844D}"/>
              </a:ext>
            </a:extLst>
          </p:cNvPr>
          <p:cNvPicPr>
            <a:picLocks noChangeAspect="1"/>
          </p:cNvPicPr>
          <p:nvPr/>
        </p:nvPicPr>
        <p:blipFill>
          <a:blip r:embed="rId2"/>
          <a:stretch>
            <a:fillRect/>
          </a:stretch>
        </p:blipFill>
        <p:spPr>
          <a:xfrm>
            <a:off x="1377538" y="1749120"/>
            <a:ext cx="1371600" cy="942975"/>
          </a:xfrm>
          <a:prstGeom prst="rect">
            <a:avLst/>
          </a:prstGeom>
        </p:spPr>
      </p:pic>
      <p:sp>
        <p:nvSpPr>
          <p:cNvPr id="15" name="Diagrama de flujo: disco magnético 14">
            <a:extLst>
              <a:ext uri="{FF2B5EF4-FFF2-40B4-BE49-F238E27FC236}">
                <a16:creationId xmlns:a16="http://schemas.microsoft.com/office/drawing/2014/main" id="{3C96DF07-BD0B-BCFB-C5E7-116DB94CA3E3}"/>
              </a:ext>
            </a:extLst>
          </p:cNvPr>
          <p:cNvSpPr/>
          <p:nvPr/>
        </p:nvSpPr>
        <p:spPr>
          <a:xfrm>
            <a:off x="9960085" y="1674091"/>
            <a:ext cx="1180557" cy="1044322"/>
          </a:xfrm>
          <a:prstGeom prst="flowChartMagneticDisk">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err="1"/>
              <a:t>Database</a:t>
            </a:r>
            <a:endParaRPr lang="en-US" dirty="0"/>
          </a:p>
        </p:txBody>
      </p:sp>
      <p:pic>
        <p:nvPicPr>
          <p:cNvPr id="19" name="Imagen 18">
            <a:extLst>
              <a:ext uri="{FF2B5EF4-FFF2-40B4-BE49-F238E27FC236}">
                <a16:creationId xmlns:a16="http://schemas.microsoft.com/office/drawing/2014/main" id="{A92C73CE-0CAF-AA6E-319B-545AC8A23C54}"/>
              </a:ext>
            </a:extLst>
          </p:cNvPr>
          <p:cNvPicPr>
            <a:picLocks noChangeAspect="1"/>
          </p:cNvPicPr>
          <p:nvPr/>
        </p:nvPicPr>
        <p:blipFill>
          <a:blip r:embed="rId3"/>
          <a:stretch>
            <a:fillRect/>
          </a:stretch>
        </p:blipFill>
        <p:spPr>
          <a:xfrm>
            <a:off x="6096000" y="1749120"/>
            <a:ext cx="1226471" cy="1044322"/>
          </a:xfrm>
          <a:prstGeom prst="rect">
            <a:avLst/>
          </a:prstGeom>
        </p:spPr>
      </p:pic>
      <p:grpSp>
        <p:nvGrpSpPr>
          <p:cNvPr id="42" name="Grupo 41">
            <a:extLst>
              <a:ext uri="{FF2B5EF4-FFF2-40B4-BE49-F238E27FC236}">
                <a16:creationId xmlns:a16="http://schemas.microsoft.com/office/drawing/2014/main" id="{F12F1425-1FA3-F9E1-B4D0-816EB8890AB8}"/>
              </a:ext>
            </a:extLst>
          </p:cNvPr>
          <p:cNvGrpSpPr/>
          <p:nvPr/>
        </p:nvGrpSpPr>
        <p:grpSpPr>
          <a:xfrm>
            <a:off x="2843518" y="1769217"/>
            <a:ext cx="2983381" cy="406306"/>
            <a:chOff x="2843518" y="1769217"/>
            <a:chExt cx="2983381" cy="406306"/>
          </a:xfrm>
        </p:grpSpPr>
        <p:cxnSp>
          <p:nvCxnSpPr>
            <p:cNvPr id="21" name="Conector recto de flecha 20">
              <a:extLst>
                <a:ext uri="{FF2B5EF4-FFF2-40B4-BE49-F238E27FC236}">
                  <a16:creationId xmlns:a16="http://schemas.microsoft.com/office/drawing/2014/main" id="{2929F8EB-9116-05C1-4909-C501CC49B7E5}"/>
                </a:ext>
              </a:extLst>
            </p:cNvPr>
            <p:cNvCxnSpPr/>
            <p:nvPr/>
          </p:nvCxnSpPr>
          <p:spPr>
            <a:xfrm>
              <a:off x="3285811" y="1769217"/>
              <a:ext cx="191715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CuadroTexto 21">
              <a:extLst>
                <a:ext uri="{FF2B5EF4-FFF2-40B4-BE49-F238E27FC236}">
                  <a16:creationId xmlns:a16="http://schemas.microsoft.com/office/drawing/2014/main" id="{E66FA2DB-5538-D630-1FDE-DAD429222B1F}"/>
                </a:ext>
              </a:extLst>
            </p:cNvPr>
            <p:cNvSpPr txBox="1"/>
            <p:nvPr/>
          </p:nvSpPr>
          <p:spPr>
            <a:xfrm>
              <a:off x="2843518" y="1806191"/>
              <a:ext cx="2983381" cy="369332"/>
            </a:xfrm>
            <a:prstGeom prst="rect">
              <a:avLst/>
            </a:prstGeom>
            <a:noFill/>
          </p:spPr>
          <p:txBody>
            <a:bodyPr wrap="none" rtlCol="0">
              <a:spAutoFit/>
            </a:bodyPr>
            <a:lstStyle/>
            <a:p>
              <a:r>
                <a:rPr lang="es-MX" dirty="0"/>
                <a:t>1. </a:t>
              </a:r>
              <a:r>
                <a:rPr lang="es-MX" dirty="0" err="1"/>
                <a:t>GetRequest</a:t>
              </a:r>
              <a:r>
                <a:rPr lang="es-MX" dirty="0"/>
                <a:t> - www.app.com</a:t>
              </a:r>
              <a:endParaRPr lang="en-US" dirty="0"/>
            </a:p>
          </p:txBody>
        </p:sp>
      </p:grpSp>
      <p:grpSp>
        <p:nvGrpSpPr>
          <p:cNvPr id="43" name="Grupo 42">
            <a:extLst>
              <a:ext uri="{FF2B5EF4-FFF2-40B4-BE49-F238E27FC236}">
                <a16:creationId xmlns:a16="http://schemas.microsoft.com/office/drawing/2014/main" id="{CB80191F-60B7-FD47-531B-D77247DF53B4}"/>
              </a:ext>
            </a:extLst>
          </p:cNvPr>
          <p:cNvGrpSpPr/>
          <p:nvPr/>
        </p:nvGrpSpPr>
        <p:grpSpPr>
          <a:xfrm>
            <a:off x="3198971" y="2415618"/>
            <a:ext cx="2077364" cy="369332"/>
            <a:chOff x="3198971" y="2415618"/>
            <a:chExt cx="2077364" cy="369332"/>
          </a:xfrm>
        </p:grpSpPr>
        <p:cxnSp>
          <p:nvCxnSpPr>
            <p:cNvPr id="24" name="Conector recto de flecha 23">
              <a:extLst>
                <a:ext uri="{FF2B5EF4-FFF2-40B4-BE49-F238E27FC236}">
                  <a16:creationId xmlns:a16="http://schemas.microsoft.com/office/drawing/2014/main" id="{FF37119A-5B66-26F0-D181-1C6AE178747E}"/>
                </a:ext>
              </a:extLst>
            </p:cNvPr>
            <p:cNvCxnSpPr/>
            <p:nvPr/>
          </p:nvCxnSpPr>
          <p:spPr>
            <a:xfrm flipH="1">
              <a:off x="3285811" y="2424110"/>
              <a:ext cx="1917156" cy="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25" name="CuadroTexto 24">
              <a:extLst>
                <a:ext uri="{FF2B5EF4-FFF2-40B4-BE49-F238E27FC236}">
                  <a16:creationId xmlns:a16="http://schemas.microsoft.com/office/drawing/2014/main" id="{567D558E-F97C-0860-2E26-82E593BF40FB}"/>
                </a:ext>
              </a:extLst>
            </p:cNvPr>
            <p:cNvSpPr txBox="1"/>
            <p:nvPr/>
          </p:nvSpPr>
          <p:spPr>
            <a:xfrm>
              <a:off x="3198971" y="2415618"/>
              <a:ext cx="2077364" cy="369332"/>
            </a:xfrm>
            <a:prstGeom prst="rect">
              <a:avLst/>
            </a:prstGeom>
            <a:noFill/>
          </p:spPr>
          <p:txBody>
            <a:bodyPr wrap="none" rtlCol="0">
              <a:spAutoFit/>
            </a:bodyPr>
            <a:lstStyle/>
            <a:p>
              <a:r>
                <a:rPr lang="es-MX" dirty="0"/>
                <a:t>1Response login.html</a:t>
              </a:r>
              <a:endParaRPr lang="en-US" dirty="0"/>
            </a:p>
          </p:txBody>
        </p:sp>
      </p:grpSp>
      <p:grpSp>
        <p:nvGrpSpPr>
          <p:cNvPr id="46" name="Grupo 45">
            <a:extLst>
              <a:ext uri="{FF2B5EF4-FFF2-40B4-BE49-F238E27FC236}">
                <a16:creationId xmlns:a16="http://schemas.microsoft.com/office/drawing/2014/main" id="{4594B85E-1276-73CD-8AAF-DC5095DDE7A0}"/>
              </a:ext>
            </a:extLst>
          </p:cNvPr>
          <p:cNvGrpSpPr/>
          <p:nvPr/>
        </p:nvGrpSpPr>
        <p:grpSpPr>
          <a:xfrm>
            <a:off x="2843518" y="3040878"/>
            <a:ext cx="3182859" cy="380586"/>
            <a:chOff x="2843518" y="3040878"/>
            <a:chExt cx="3182859" cy="380586"/>
          </a:xfrm>
        </p:grpSpPr>
        <p:cxnSp>
          <p:nvCxnSpPr>
            <p:cNvPr id="26" name="Conector recto de flecha 25">
              <a:extLst>
                <a:ext uri="{FF2B5EF4-FFF2-40B4-BE49-F238E27FC236}">
                  <a16:creationId xmlns:a16="http://schemas.microsoft.com/office/drawing/2014/main" id="{810A067E-6456-31ED-3A84-0038D225924E}"/>
                </a:ext>
              </a:extLst>
            </p:cNvPr>
            <p:cNvCxnSpPr/>
            <p:nvPr/>
          </p:nvCxnSpPr>
          <p:spPr>
            <a:xfrm>
              <a:off x="3285811" y="3040878"/>
              <a:ext cx="191715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CuadroTexto 26">
              <a:extLst>
                <a:ext uri="{FF2B5EF4-FFF2-40B4-BE49-F238E27FC236}">
                  <a16:creationId xmlns:a16="http://schemas.microsoft.com/office/drawing/2014/main" id="{60824EAB-5977-63A2-F757-DCE97D8BF713}"/>
                </a:ext>
              </a:extLst>
            </p:cNvPr>
            <p:cNvSpPr txBox="1"/>
            <p:nvPr/>
          </p:nvSpPr>
          <p:spPr>
            <a:xfrm>
              <a:off x="2843518" y="3052132"/>
              <a:ext cx="3182859" cy="369332"/>
            </a:xfrm>
            <a:prstGeom prst="rect">
              <a:avLst/>
            </a:prstGeom>
            <a:noFill/>
          </p:spPr>
          <p:txBody>
            <a:bodyPr wrap="none" rtlCol="0">
              <a:spAutoFit/>
            </a:bodyPr>
            <a:lstStyle/>
            <a:p>
              <a:r>
                <a:rPr lang="es-MX" dirty="0"/>
                <a:t>2- </a:t>
              </a:r>
              <a:r>
                <a:rPr lang="es-MX" dirty="0" err="1"/>
                <a:t>PostRequest</a:t>
              </a:r>
              <a:r>
                <a:rPr lang="es-MX" dirty="0"/>
                <a:t> – </a:t>
              </a:r>
              <a:r>
                <a:rPr lang="es-MX" dirty="0" err="1"/>
                <a:t>Login</a:t>
              </a:r>
              <a:r>
                <a:rPr lang="es-MX" dirty="0"/>
                <a:t>( </a:t>
              </a:r>
              <a:r>
                <a:rPr lang="es-MX" dirty="0" err="1"/>
                <a:t>usr</a:t>
              </a:r>
              <a:r>
                <a:rPr lang="es-MX" dirty="0"/>
                <a:t>, </a:t>
              </a:r>
              <a:r>
                <a:rPr lang="es-MX" dirty="0" err="1"/>
                <a:t>pwd</a:t>
              </a:r>
              <a:r>
                <a:rPr lang="es-MX" dirty="0"/>
                <a:t>)</a:t>
              </a:r>
              <a:endParaRPr lang="en-US" dirty="0"/>
            </a:p>
          </p:txBody>
        </p:sp>
      </p:grpSp>
      <p:grpSp>
        <p:nvGrpSpPr>
          <p:cNvPr id="44" name="Grupo 43">
            <a:extLst>
              <a:ext uri="{FF2B5EF4-FFF2-40B4-BE49-F238E27FC236}">
                <a16:creationId xmlns:a16="http://schemas.microsoft.com/office/drawing/2014/main" id="{95E41D3F-F58F-F73A-D6C6-14FDB57AC70B}"/>
              </a:ext>
            </a:extLst>
          </p:cNvPr>
          <p:cNvGrpSpPr/>
          <p:nvPr/>
        </p:nvGrpSpPr>
        <p:grpSpPr>
          <a:xfrm>
            <a:off x="7322471" y="2589030"/>
            <a:ext cx="2359449" cy="380586"/>
            <a:chOff x="7322471" y="2589030"/>
            <a:chExt cx="2359449" cy="380586"/>
          </a:xfrm>
        </p:grpSpPr>
        <p:cxnSp>
          <p:nvCxnSpPr>
            <p:cNvPr id="28" name="Conector recto de flecha 27">
              <a:extLst>
                <a:ext uri="{FF2B5EF4-FFF2-40B4-BE49-F238E27FC236}">
                  <a16:creationId xmlns:a16="http://schemas.microsoft.com/office/drawing/2014/main" id="{FB5E4B61-7EF3-4B1E-591B-5830068D6271}"/>
                </a:ext>
              </a:extLst>
            </p:cNvPr>
            <p:cNvCxnSpPr/>
            <p:nvPr/>
          </p:nvCxnSpPr>
          <p:spPr>
            <a:xfrm>
              <a:off x="7764764" y="2589030"/>
              <a:ext cx="191715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CuadroTexto 28">
              <a:extLst>
                <a:ext uri="{FF2B5EF4-FFF2-40B4-BE49-F238E27FC236}">
                  <a16:creationId xmlns:a16="http://schemas.microsoft.com/office/drawing/2014/main" id="{E3B47958-845F-DA7F-34C4-EB47F2B2769A}"/>
                </a:ext>
              </a:extLst>
            </p:cNvPr>
            <p:cNvSpPr txBox="1"/>
            <p:nvPr/>
          </p:nvSpPr>
          <p:spPr>
            <a:xfrm>
              <a:off x="7322471" y="2600284"/>
              <a:ext cx="2256515" cy="369332"/>
            </a:xfrm>
            <a:prstGeom prst="rect">
              <a:avLst/>
            </a:prstGeom>
            <a:noFill/>
          </p:spPr>
          <p:txBody>
            <a:bodyPr wrap="none" rtlCol="0">
              <a:spAutoFit/>
            </a:bodyPr>
            <a:lstStyle/>
            <a:p>
              <a:r>
                <a:rPr lang="es-MX" dirty="0"/>
                <a:t>2.1- </a:t>
              </a:r>
              <a:r>
                <a:rPr lang="es-MX" dirty="0" err="1"/>
                <a:t>Query</a:t>
              </a:r>
              <a:r>
                <a:rPr lang="es-MX" dirty="0"/>
                <a:t> </a:t>
              </a:r>
              <a:r>
                <a:rPr lang="es-MX" dirty="0" err="1"/>
                <a:t>User</a:t>
              </a:r>
              <a:r>
                <a:rPr lang="es-MX" dirty="0"/>
                <a:t> Table</a:t>
              </a:r>
              <a:endParaRPr lang="en-US" dirty="0"/>
            </a:p>
          </p:txBody>
        </p:sp>
      </p:grpSp>
      <p:grpSp>
        <p:nvGrpSpPr>
          <p:cNvPr id="45" name="Grupo 44">
            <a:extLst>
              <a:ext uri="{FF2B5EF4-FFF2-40B4-BE49-F238E27FC236}">
                <a16:creationId xmlns:a16="http://schemas.microsoft.com/office/drawing/2014/main" id="{C6C41132-DEB1-1CF0-CBE2-BD7F71C715B7}"/>
              </a:ext>
            </a:extLst>
          </p:cNvPr>
          <p:cNvGrpSpPr/>
          <p:nvPr/>
        </p:nvGrpSpPr>
        <p:grpSpPr>
          <a:xfrm>
            <a:off x="7662114" y="3059668"/>
            <a:ext cx="2003996" cy="369332"/>
            <a:chOff x="7662114" y="3059668"/>
            <a:chExt cx="2003996" cy="369332"/>
          </a:xfrm>
        </p:grpSpPr>
        <p:cxnSp>
          <p:nvCxnSpPr>
            <p:cNvPr id="30" name="Conector recto de flecha 29">
              <a:extLst>
                <a:ext uri="{FF2B5EF4-FFF2-40B4-BE49-F238E27FC236}">
                  <a16:creationId xmlns:a16="http://schemas.microsoft.com/office/drawing/2014/main" id="{A8654F88-C17F-04DE-463B-808C3A204121}"/>
                </a:ext>
              </a:extLst>
            </p:cNvPr>
            <p:cNvCxnSpPr/>
            <p:nvPr/>
          </p:nvCxnSpPr>
          <p:spPr>
            <a:xfrm flipH="1">
              <a:off x="7748954" y="3068160"/>
              <a:ext cx="1917156" cy="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31" name="CuadroTexto 30">
              <a:extLst>
                <a:ext uri="{FF2B5EF4-FFF2-40B4-BE49-F238E27FC236}">
                  <a16:creationId xmlns:a16="http://schemas.microsoft.com/office/drawing/2014/main" id="{A71AACB3-B5BB-F03D-0335-969CFA317F32}"/>
                </a:ext>
              </a:extLst>
            </p:cNvPr>
            <p:cNvSpPr txBox="1"/>
            <p:nvPr/>
          </p:nvSpPr>
          <p:spPr>
            <a:xfrm>
              <a:off x="7662114" y="3059668"/>
              <a:ext cx="1899431" cy="369332"/>
            </a:xfrm>
            <a:prstGeom prst="rect">
              <a:avLst/>
            </a:prstGeom>
            <a:noFill/>
          </p:spPr>
          <p:txBody>
            <a:bodyPr wrap="none" rtlCol="0">
              <a:spAutoFit/>
            </a:bodyPr>
            <a:lstStyle/>
            <a:p>
              <a:r>
                <a:rPr lang="es-MX" dirty="0"/>
                <a:t>2.2 </a:t>
              </a:r>
              <a:r>
                <a:rPr lang="es-MX" dirty="0" err="1"/>
                <a:t>User</a:t>
              </a:r>
              <a:r>
                <a:rPr lang="es-MX" dirty="0"/>
                <a:t> </a:t>
              </a:r>
              <a:r>
                <a:rPr lang="es-MX" dirty="0" err="1"/>
                <a:t>Result</a:t>
              </a:r>
              <a:r>
                <a:rPr lang="es-MX" dirty="0"/>
                <a:t> Set</a:t>
              </a:r>
              <a:endParaRPr lang="en-US" dirty="0"/>
            </a:p>
          </p:txBody>
        </p:sp>
      </p:grpSp>
      <p:grpSp>
        <p:nvGrpSpPr>
          <p:cNvPr id="47" name="Grupo 46">
            <a:extLst>
              <a:ext uri="{FF2B5EF4-FFF2-40B4-BE49-F238E27FC236}">
                <a16:creationId xmlns:a16="http://schemas.microsoft.com/office/drawing/2014/main" id="{39D3D083-7E3B-6F6E-1CAC-1272E6D02A0F}"/>
              </a:ext>
            </a:extLst>
          </p:cNvPr>
          <p:cNvGrpSpPr/>
          <p:nvPr/>
        </p:nvGrpSpPr>
        <p:grpSpPr>
          <a:xfrm>
            <a:off x="3213388" y="3590481"/>
            <a:ext cx="2369110" cy="369332"/>
            <a:chOff x="3213388" y="3590481"/>
            <a:chExt cx="2369110" cy="369332"/>
          </a:xfrm>
        </p:grpSpPr>
        <p:cxnSp>
          <p:nvCxnSpPr>
            <p:cNvPr id="32" name="Conector recto de flecha 31">
              <a:extLst>
                <a:ext uri="{FF2B5EF4-FFF2-40B4-BE49-F238E27FC236}">
                  <a16:creationId xmlns:a16="http://schemas.microsoft.com/office/drawing/2014/main" id="{FB5845E0-13C7-B0DF-D720-CDF788281C14}"/>
                </a:ext>
              </a:extLst>
            </p:cNvPr>
            <p:cNvCxnSpPr/>
            <p:nvPr/>
          </p:nvCxnSpPr>
          <p:spPr>
            <a:xfrm flipH="1">
              <a:off x="3300228" y="3598973"/>
              <a:ext cx="1917156" cy="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33" name="CuadroTexto 32">
              <a:extLst>
                <a:ext uri="{FF2B5EF4-FFF2-40B4-BE49-F238E27FC236}">
                  <a16:creationId xmlns:a16="http://schemas.microsoft.com/office/drawing/2014/main" id="{5AA9EC35-1BA3-5757-CCCB-A18642DE3C52}"/>
                </a:ext>
              </a:extLst>
            </p:cNvPr>
            <p:cNvSpPr txBox="1"/>
            <p:nvPr/>
          </p:nvSpPr>
          <p:spPr>
            <a:xfrm>
              <a:off x="3213388" y="3590481"/>
              <a:ext cx="2369110" cy="369332"/>
            </a:xfrm>
            <a:prstGeom prst="rect">
              <a:avLst/>
            </a:prstGeom>
            <a:noFill/>
          </p:spPr>
          <p:txBody>
            <a:bodyPr wrap="none" rtlCol="0">
              <a:spAutoFit/>
            </a:bodyPr>
            <a:lstStyle/>
            <a:p>
              <a:r>
                <a:rPr lang="es-MX" dirty="0"/>
                <a:t>2.3 Response Menu.html</a:t>
              </a:r>
              <a:endParaRPr lang="en-US" dirty="0"/>
            </a:p>
          </p:txBody>
        </p:sp>
      </p:grpSp>
      <p:grpSp>
        <p:nvGrpSpPr>
          <p:cNvPr id="48" name="Grupo 47">
            <a:extLst>
              <a:ext uri="{FF2B5EF4-FFF2-40B4-BE49-F238E27FC236}">
                <a16:creationId xmlns:a16="http://schemas.microsoft.com/office/drawing/2014/main" id="{4F5CEE6B-3B42-4D81-682E-0C4F9A6278D4}"/>
              </a:ext>
            </a:extLst>
          </p:cNvPr>
          <p:cNvGrpSpPr/>
          <p:nvPr/>
        </p:nvGrpSpPr>
        <p:grpSpPr>
          <a:xfrm>
            <a:off x="3213388" y="4087656"/>
            <a:ext cx="3092065" cy="369332"/>
            <a:chOff x="3213388" y="4087656"/>
            <a:chExt cx="3092065" cy="369332"/>
          </a:xfrm>
        </p:grpSpPr>
        <p:cxnSp>
          <p:nvCxnSpPr>
            <p:cNvPr id="34" name="Conector recto de flecha 33">
              <a:extLst>
                <a:ext uri="{FF2B5EF4-FFF2-40B4-BE49-F238E27FC236}">
                  <a16:creationId xmlns:a16="http://schemas.microsoft.com/office/drawing/2014/main" id="{2CA472EE-BE5D-0251-AB78-D9667104FA1E}"/>
                </a:ext>
              </a:extLst>
            </p:cNvPr>
            <p:cNvCxnSpPr/>
            <p:nvPr/>
          </p:nvCxnSpPr>
          <p:spPr>
            <a:xfrm flipH="1">
              <a:off x="3300228" y="4096148"/>
              <a:ext cx="1917156" cy="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35" name="CuadroTexto 34">
              <a:extLst>
                <a:ext uri="{FF2B5EF4-FFF2-40B4-BE49-F238E27FC236}">
                  <a16:creationId xmlns:a16="http://schemas.microsoft.com/office/drawing/2014/main" id="{C97BA02A-5D19-6F81-4BFC-4E0CA34BA0DB}"/>
                </a:ext>
              </a:extLst>
            </p:cNvPr>
            <p:cNvSpPr txBox="1"/>
            <p:nvPr/>
          </p:nvSpPr>
          <p:spPr>
            <a:xfrm>
              <a:off x="3213388" y="4087656"/>
              <a:ext cx="3092065" cy="369332"/>
            </a:xfrm>
            <a:prstGeom prst="rect">
              <a:avLst/>
            </a:prstGeom>
            <a:noFill/>
          </p:spPr>
          <p:txBody>
            <a:bodyPr wrap="none" rtlCol="0">
              <a:spAutoFit/>
            </a:bodyPr>
            <a:lstStyle/>
            <a:p>
              <a:r>
                <a:rPr lang="es-MX" dirty="0"/>
                <a:t>2.3 Response Unauthorized.html</a:t>
              </a:r>
              <a:endParaRPr lang="en-US" dirty="0"/>
            </a:p>
          </p:txBody>
        </p:sp>
      </p:grpSp>
      <p:grpSp>
        <p:nvGrpSpPr>
          <p:cNvPr id="49" name="Grupo 48">
            <a:extLst>
              <a:ext uri="{FF2B5EF4-FFF2-40B4-BE49-F238E27FC236}">
                <a16:creationId xmlns:a16="http://schemas.microsoft.com/office/drawing/2014/main" id="{195DC5FB-F8AC-5EE8-697C-964A70B6783A}"/>
              </a:ext>
            </a:extLst>
          </p:cNvPr>
          <p:cNvGrpSpPr/>
          <p:nvPr/>
        </p:nvGrpSpPr>
        <p:grpSpPr>
          <a:xfrm>
            <a:off x="3198971" y="4773830"/>
            <a:ext cx="2003996" cy="369332"/>
            <a:chOff x="3198971" y="4773830"/>
            <a:chExt cx="2003996" cy="369332"/>
          </a:xfrm>
        </p:grpSpPr>
        <p:cxnSp>
          <p:nvCxnSpPr>
            <p:cNvPr id="36" name="Conector recto de flecha 35">
              <a:extLst>
                <a:ext uri="{FF2B5EF4-FFF2-40B4-BE49-F238E27FC236}">
                  <a16:creationId xmlns:a16="http://schemas.microsoft.com/office/drawing/2014/main" id="{7EAEDFC6-7D83-F005-A965-2D1405D59589}"/>
                </a:ext>
              </a:extLst>
            </p:cNvPr>
            <p:cNvCxnSpPr/>
            <p:nvPr/>
          </p:nvCxnSpPr>
          <p:spPr>
            <a:xfrm>
              <a:off x="3285811" y="4773830"/>
              <a:ext cx="191715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CuadroTexto 36">
              <a:extLst>
                <a:ext uri="{FF2B5EF4-FFF2-40B4-BE49-F238E27FC236}">
                  <a16:creationId xmlns:a16="http://schemas.microsoft.com/office/drawing/2014/main" id="{FCD2D8C9-DBBB-28F7-CA40-7F51BCBDD037}"/>
                </a:ext>
              </a:extLst>
            </p:cNvPr>
            <p:cNvSpPr txBox="1"/>
            <p:nvPr/>
          </p:nvSpPr>
          <p:spPr>
            <a:xfrm>
              <a:off x="3198971" y="4773830"/>
              <a:ext cx="1971565" cy="369332"/>
            </a:xfrm>
            <a:prstGeom prst="rect">
              <a:avLst/>
            </a:prstGeom>
            <a:noFill/>
          </p:spPr>
          <p:txBody>
            <a:bodyPr wrap="none" rtlCol="0">
              <a:spAutoFit/>
            </a:bodyPr>
            <a:lstStyle/>
            <a:p>
              <a:r>
                <a:rPr lang="es-MX" dirty="0"/>
                <a:t>A. Link </a:t>
              </a:r>
              <a:r>
                <a:rPr lang="es-MX" dirty="0" err="1"/>
                <a:t>Get</a:t>
              </a:r>
              <a:r>
                <a:rPr lang="es-MX" dirty="0"/>
                <a:t> </a:t>
              </a:r>
              <a:r>
                <a:rPr lang="es-MX" dirty="0" err="1"/>
                <a:t>Request</a:t>
              </a:r>
              <a:endParaRPr lang="en-US" dirty="0"/>
            </a:p>
          </p:txBody>
        </p:sp>
      </p:grpSp>
      <p:grpSp>
        <p:nvGrpSpPr>
          <p:cNvPr id="50" name="Grupo 49">
            <a:extLst>
              <a:ext uri="{FF2B5EF4-FFF2-40B4-BE49-F238E27FC236}">
                <a16:creationId xmlns:a16="http://schemas.microsoft.com/office/drawing/2014/main" id="{EBDAC773-0A9A-631B-7D2B-9BC3360B4E95}"/>
              </a:ext>
            </a:extLst>
          </p:cNvPr>
          <p:cNvGrpSpPr/>
          <p:nvPr/>
        </p:nvGrpSpPr>
        <p:grpSpPr>
          <a:xfrm>
            <a:off x="3213388" y="5381870"/>
            <a:ext cx="5129161" cy="369332"/>
            <a:chOff x="3213388" y="5381870"/>
            <a:chExt cx="5129161" cy="369332"/>
          </a:xfrm>
        </p:grpSpPr>
        <p:cxnSp>
          <p:nvCxnSpPr>
            <p:cNvPr id="38" name="Conector recto de flecha 37">
              <a:extLst>
                <a:ext uri="{FF2B5EF4-FFF2-40B4-BE49-F238E27FC236}">
                  <a16:creationId xmlns:a16="http://schemas.microsoft.com/office/drawing/2014/main" id="{796D05F5-B955-20D6-869D-67EAC511F5CA}"/>
                </a:ext>
              </a:extLst>
            </p:cNvPr>
            <p:cNvCxnSpPr/>
            <p:nvPr/>
          </p:nvCxnSpPr>
          <p:spPr>
            <a:xfrm>
              <a:off x="3300228" y="5381870"/>
              <a:ext cx="191715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CuadroTexto 38">
              <a:extLst>
                <a:ext uri="{FF2B5EF4-FFF2-40B4-BE49-F238E27FC236}">
                  <a16:creationId xmlns:a16="http://schemas.microsoft.com/office/drawing/2014/main" id="{2A9CFCFE-6C11-2E80-42C2-71482EFB3DA9}"/>
                </a:ext>
              </a:extLst>
            </p:cNvPr>
            <p:cNvSpPr txBox="1"/>
            <p:nvPr/>
          </p:nvSpPr>
          <p:spPr>
            <a:xfrm>
              <a:off x="3213388" y="5381870"/>
              <a:ext cx="5129161" cy="369332"/>
            </a:xfrm>
            <a:prstGeom prst="rect">
              <a:avLst/>
            </a:prstGeom>
            <a:noFill/>
          </p:spPr>
          <p:txBody>
            <a:bodyPr wrap="none" rtlCol="0">
              <a:spAutoFit/>
            </a:bodyPr>
            <a:lstStyle/>
            <a:p>
              <a:r>
                <a:rPr lang="es-MX" dirty="0"/>
                <a:t>B. </a:t>
              </a:r>
              <a:r>
                <a:rPr lang="es-MX" dirty="0" err="1"/>
                <a:t>Form</a:t>
              </a:r>
              <a:r>
                <a:rPr lang="es-MX" dirty="0"/>
                <a:t> URL </a:t>
              </a:r>
              <a:r>
                <a:rPr lang="es-MX" dirty="0" err="1"/>
                <a:t>Encode</a:t>
              </a:r>
              <a:r>
                <a:rPr lang="es-MX" dirty="0"/>
                <a:t> – </a:t>
              </a:r>
              <a:r>
                <a:rPr lang="es-MX" dirty="0" err="1"/>
                <a:t>Get</a:t>
              </a:r>
              <a:r>
                <a:rPr lang="es-MX" dirty="0"/>
                <a:t> </a:t>
              </a:r>
              <a:r>
                <a:rPr lang="es-MX" dirty="0" err="1"/>
                <a:t>Request</a:t>
              </a:r>
              <a:r>
                <a:rPr lang="es-MX" dirty="0"/>
                <a:t> </a:t>
              </a:r>
              <a:r>
                <a:rPr lang="es-MX" dirty="0" err="1"/>
                <a:t>with</a:t>
              </a:r>
              <a:r>
                <a:rPr lang="es-MX" dirty="0"/>
                <a:t> </a:t>
              </a:r>
              <a:r>
                <a:rPr lang="es-MX" dirty="0" err="1"/>
                <a:t>query</a:t>
              </a:r>
              <a:r>
                <a:rPr lang="es-MX" dirty="0"/>
                <a:t> </a:t>
              </a:r>
              <a:r>
                <a:rPr lang="es-MX" dirty="0" err="1"/>
                <a:t>params</a:t>
              </a:r>
              <a:endParaRPr lang="en-US" dirty="0"/>
            </a:p>
          </p:txBody>
        </p:sp>
      </p:grpSp>
      <p:grpSp>
        <p:nvGrpSpPr>
          <p:cNvPr id="51" name="Grupo 50">
            <a:extLst>
              <a:ext uri="{FF2B5EF4-FFF2-40B4-BE49-F238E27FC236}">
                <a16:creationId xmlns:a16="http://schemas.microsoft.com/office/drawing/2014/main" id="{02D89BF3-92AB-738B-BE80-026B5D188F4E}"/>
              </a:ext>
            </a:extLst>
          </p:cNvPr>
          <p:cNvGrpSpPr/>
          <p:nvPr/>
        </p:nvGrpSpPr>
        <p:grpSpPr>
          <a:xfrm>
            <a:off x="3213388" y="5899630"/>
            <a:ext cx="4489499" cy="369332"/>
            <a:chOff x="3213388" y="5899630"/>
            <a:chExt cx="4489499" cy="369332"/>
          </a:xfrm>
        </p:grpSpPr>
        <p:cxnSp>
          <p:nvCxnSpPr>
            <p:cNvPr id="40" name="Conector recto de flecha 39">
              <a:extLst>
                <a:ext uri="{FF2B5EF4-FFF2-40B4-BE49-F238E27FC236}">
                  <a16:creationId xmlns:a16="http://schemas.microsoft.com/office/drawing/2014/main" id="{16749DC6-CC74-8068-5B45-962DDEA85AE6}"/>
                </a:ext>
              </a:extLst>
            </p:cNvPr>
            <p:cNvCxnSpPr/>
            <p:nvPr/>
          </p:nvCxnSpPr>
          <p:spPr>
            <a:xfrm>
              <a:off x="3300228" y="5899630"/>
              <a:ext cx="191715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CuadroTexto 40">
              <a:extLst>
                <a:ext uri="{FF2B5EF4-FFF2-40B4-BE49-F238E27FC236}">
                  <a16:creationId xmlns:a16="http://schemas.microsoft.com/office/drawing/2014/main" id="{81F397A9-84E9-A34C-922D-DB8DE792A6E8}"/>
                </a:ext>
              </a:extLst>
            </p:cNvPr>
            <p:cNvSpPr txBox="1"/>
            <p:nvPr/>
          </p:nvSpPr>
          <p:spPr>
            <a:xfrm>
              <a:off x="3213388" y="5899630"/>
              <a:ext cx="4489499" cy="369332"/>
            </a:xfrm>
            <a:prstGeom prst="rect">
              <a:avLst/>
            </a:prstGeom>
            <a:noFill/>
          </p:spPr>
          <p:txBody>
            <a:bodyPr wrap="none" rtlCol="0">
              <a:spAutoFit/>
            </a:bodyPr>
            <a:lstStyle/>
            <a:p>
              <a:r>
                <a:rPr lang="es-MX" dirty="0"/>
                <a:t>C. </a:t>
              </a:r>
              <a:r>
                <a:rPr lang="es-MX" dirty="0" err="1"/>
                <a:t>Form</a:t>
              </a:r>
              <a:r>
                <a:rPr lang="es-MX" dirty="0"/>
                <a:t> </a:t>
              </a:r>
              <a:r>
                <a:rPr lang="es-MX" dirty="0" err="1"/>
                <a:t>Body</a:t>
              </a:r>
              <a:r>
                <a:rPr lang="es-MX" dirty="0"/>
                <a:t> – Post </a:t>
              </a:r>
              <a:r>
                <a:rPr lang="es-MX" dirty="0" err="1"/>
                <a:t>Request</a:t>
              </a:r>
              <a:r>
                <a:rPr lang="es-MX" dirty="0"/>
                <a:t> </a:t>
              </a:r>
              <a:r>
                <a:rPr lang="es-MX" dirty="0" err="1"/>
                <a:t>with</a:t>
              </a:r>
              <a:r>
                <a:rPr lang="es-MX" dirty="0"/>
                <a:t> data in </a:t>
              </a:r>
              <a:r>
                <a:rPr lang="es-MX" dirty="0" err="1"/>
                <a:t>body</a:t>
              </a:r>
              <a:endParaRPr lang="en-US" dirty="0"/>
            </a:p>
          </p:txBody>
        </p:sp>
      </p:grpSp>
      <p:grpSp>
        <p:nvGrpSpPr>
          <p:cNvPr id="54" name="Grupo 53">
            <a:extLst>
              <a:ext uri="{FF2B5EF4-FFF2-40B4-BE49-F238E27FC236}">
                <a16:creationId xmlns:a16="http://schemas.microsoft.com/office/drawing/2014/main" id="{23CB2342-D335-96BA-F79B-87365A1793CD}"/>
              </a:ext>
            </a:extLst>
          </p:cNvPr>
          <p:cNvGrpSpPr/>
          <p:nvPr/>
        </p:nvGrpSpPr>
        <p:grpSpPr>
          <a:xfrm>
            <a:off x="3263091" y="6363575"/>
            <a:ext cx="2838085" cy="369332"/>
            <a:chOff x="3263091" y="6363575"/>
            <a:chExt cx="2838085" cy="369332"/>
          </a:xfrm>
        </p:grpSpPr>
        <p:cxnSp>
          <p:nvCxnSpPr>
            <p:cNvPr id="52" name="Conector recto de flecha 51">
              <a:extLst>
                <a:ext uri="{FF2B5EF4-FFF2-40B4-BE49-F238E27FC236}">
                  <a16:creationId xmlns:a16="http://schemas.microsoft.com/office/drawing/2014/main" id="{D001C882-0C10-7690-A9A7-FC57A255B2B4}"/>
                </a:ext>
              </a:extLst>
            </p:cNvPr>
            <p:cNvCxnSpPr/>
            <p:nvPr/>
          </p:nvCxnSpPr>
          <p:spPr>
            <a:xfrm>
              <a:off x="3349931" y="6363575"/>
              <a:ext cx="191715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3" name="CuadroTexto 52">
              <a:extLst>
                <a:ext uri="{FF2B5EF4-FFF2-40B4-BE49-F238E27FC236}">
                  <a16:creationId xmlns:a16="http://schemas.microsoft.com/office/drawing/2014/main" id="{F13E7476-470A-9E55-3CFD-271AC01D8F9F}"/>
                </a:ext>
              </a:extLst>
            </p:cNvPr>
            <p:cNvSpPr txBox="1"/>
            <p:nvPr/>
          </p:nvSpPr>
          <p:spPr>
            <a:xfrm>
              <a:off x="3263091" y="6363575"/>
              <a:ext cx="2838085" cy="369332"/>
            </a:xfrm>
            <a:prstGeom prst="rect">
              <a:avLst/>
            </a:prstGeom>
            <a:noFill/>
          </p:spPr>
          <p:txBody>
            <a:bodyPr wrap="none" rtlCol="0">
              <a:spAutoFit/>
            </a:bodyPr>
            <a:lstStyle/>
            <a:p>
              <a:r>
                <a:rPr lang="es-MX" dirty="0"/>
                <a:t>D. Ajax </a:t>
              </a:r>
              <a:r>
                <a:rPr lang="es-MX" dirty="0" err="1"/>
                <a:t>Request</a:t>
              </a:r>
              <a:r>
                <a:rPr lang="es-MX" dirty="0"/>
                <a:t> – </a:t>
              </a:r>
              <a:r>
                <a:rPr lang="es-MX" dirty="0" err="1"/>
                <a:t>Get</a:t>
              </a:r>
              <a:r>
                <a:rPr lang="es-MX" dirty="0"/>
                <a:t> / Post</a:t>
              </a:r>
              <a:endParaRPr lang="en-US" dirty="0"/>
            </a:p>
          </p:txBody>
        </p:sp>
      </p:grpSp>
    </p:spTree>
    <p:extLst>
      <p:ext uri="{BB962C8B-B14F-4D97-AF65-F5344CB8AC3E}">
        <p14:creationId xmlns:p14="http://schemas.microsoft.com/office/powerpoint/2010/main" val="3044611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BCBC8D-CD93-7F10-C935-FC5D8E551D9F}"/>
              </a:ext>
            </a:extLst>
          </p:cNvPr>
          <p:cNvSpPr>
            <a:spLocks noGrp="1"/>
          </p:cNvSpPr>
          <p:nvPr>
            <p:ph type="title"/>
          </p:nvPr>
        </p:nvSpPr>
        <p:spPr>
          <a:xfrm>
            <a:off x="1377538" y="0"/>
            <a:ext cx="9809018" cy="938151"/>
          </a:xfrm>
        </p:spPr>
        <p:txBody>
          <a:bodyPr/>
          <a:lstStyle/>
          <a:p>
            <a:r>
              <a:rPr lang="en-US" dirty="0" err="1">
                <a:latin typeface="Arial Rounded MT Bold" panose="020F0704030504030204" pitchFamily="34" charset="0"/>
              </a:rPr>
              <a:t>Temario</a:t>
            </a:r>
            <a:r>
              <a:rPr lang="en-US" dirty="0">
                <a:latin typeface="Arial Rounded MT Bold" panose="020F0704030504030204" pitchFamily="34" charset="0"/>
              </a:rPr>
              <a:t> del </a:t>
            </a:r>
            <a:r>
              <a:rPr lang="en-US" dirty="0" err="1">
                <a:latin typeface="Arial Rounded MT Bold" panose="020F0704030504030204" pitchFamily="34" charset="0"/>
              </a:rPr>
              <a:t>curso</a:t>
            </a:r>
            <a:endParaRPr lang="en-US" dirty="0">
              <a:latin typeface="Arial Rounded MT Bold" panose="020F0704030504030204" pitchFamily="34" charset="0"/>
            </a:endParaRPr>
          </a:p>
        </p:txBody>
      </p:sp>
      <p:sp>
        <p:nvSpPr>
          <p:cNvPr id="3" name="Marcador de contenido 2">
            <a:extLst>
              <a:ext uri="{FF2B5EF4-FFF2-40B4-BE49-F238E27FC236}">
                <a16:creationId xmlns:a16="http://schemas.microsoft.com/office/drawing/2014/main" id="{716FE6E0-EB6A-ED64-0523-B39D5F867397}"/>
              </a:ext>
            </a:extLst>
          </p:cNvPr>
          <p:cNvSpPr>
            <a:spLocks noGrp="1"/>
          </p:cNvSpPr>
          <p:nvPr>
            <p:ph sz="half" idx="1"/>
          </p:nvPr>
        </p:nvSpPr>
        <p:spPr>
          <a:xfrm>
            <a:off x="1141410" y="1085602"/>
            <a:ext cx="4878389" cy="5284519"/>
          </a:xfrm>
        </p:spPr>
        <p:txBody>
          <a:bodyPr>
            <a:normAutofit fontScale="92500"/>
          </a:bodyPr>
          <a:lstStyle/>
          <a:p>
            <a:pPr marL="457200" indent="-457200">
              <a:buFont typeface="+mj-lt"/>
              <a:buAutoNum type="arabicPeriod"/>
            </a:pPr>
            <a:r>
              <a:rPr lang="en-US" dirty="0" err="1">
                <a:latin typeface="Arial" panose="020B0604020202020204" pitchFamily="34" charset="0"/>
                <a:cs typeface="Arial" panose="020B0604020202020204" pitchFamily="34" charset="0"/>
              </a:rPr>
              <a:t>Fundamentos</a:t>
            </a:r>
            <a:r>
              <a:rPr lang="en-US" dirty="0">
                <a:latin typeface="Arial" panose="020B0604020202020204" pitchFamily="34" charset="0"/>
                <a:cs typeface="Arial" panose="020B0604020202020204" pitchFamily="34" charset="0"/>
              </a:rPr>
              <a:t> de python</a:t>
            </a:r>
          </a:p>
          <a:p>
            <a:pPr marL="457200" indent="-457200">
              <a:buFont typeface="+mj-lt"/>
              <a:buAutoNum type="arabicPeriod"/>
            </a:pPr>
            <a:r>
              <a:rPr lang="en-US" dirty="0" err="1">
                <a:latin typeface="Arial" panose="020B0604020202020204" pitchFamily="34" charset="0"/>
                <a:cs typeface="Arial" panose="020B0604020202020204" pitchFamily="34" charset="0"/>
              </a:rPr>
              <a:t>Programaci</a:t>
            </a:r>
            <a:r>
              <a:rPr lang="es-MX" dirty="0" err="1">
                <a:latin typeface="Arial" panose="020B0604020202020204" pitchFamily="34" charset="0"/>
                <a:cs typeface="Arial" panose="020B0604020202020204" pitchFamily="34" charset="0"/>
              </a:rPr>
              <a:t>ón</a:t>
            </a:r>
            <a:r>
              <a:rPr lang="es-MX" dirty="0">
                <a:latin typeface="Arial" panose="020B0604020202020204" pitchFamily="34" charset="0"/>
                <a:cs typeface="Arial" panose="020B0604020202020204" pitchFamily="34" charset="0"/>
              </a:rPr>
              <a:t> orientada a Objetos</a:t>
            </a:r>
          </a:p>
          <a:p>
            <a:pPr marL="457200" indent="-457200">
              <a:buFont typeface="+mj-lt"/>
              <a:buAutoNum type="arabicPeriod"/>
            </a:pPr>
            <a:r>
              <a:rPr lang="en-US" dirty="0" err="1">
                <a:latin typeface="Arial" panose="020B0604020202020204" pitchFamily="34" charset="0"/>
                <a:cs typeface="Arial" panose="020B0604020202020204" pitchFamily="34" charset="0"/>
              </a:rPr>
              <a:t>Manipulación</a:t>
            </a:r>
            <a:r>
              <a:rPr lang="en-US" dirty="0">
                <a:latin typeface="Arial" panose="020B0604020202020204" pitchFamily="34" charset="0"/>
                <a:cs typeface="Arial" panose="020B0604020202020204" pitchFamily="34" charset="0"/>
              </a:rPr>
              <a:t> de </a:t>
            </a:r>
            <a:r>
              <a:rPr lang="en-US" dirty="0" err="1">
                <a:latin typeface="Arial" panose="020B0604020202020204" pitchFamily="34" charset="0"/>
                <a:cs typeface="Arial" panose="020B0604020202020204" pitchFamily="34" charset="0"/>
              </a:rPr>
              <a:t>datos</a:t>
            </a:r>
            <a:r>
              <a:rPr lang="en-US" dirty="0">
                <a:latin typeface="Arial" panose="020B0604020202020204" pitchFamily="34" charset="0"/>
                <a:cs typeface="Arial" panose="020B0604020202020204" pitchFamily="34" charset="0"/>
              </a:rPr>
              <a:t> y </a:t>
            </a:r>
            <a:r>
              <a:rPr lang="en-US" dirty="0" err="1">
                <a:latin typeface="Arial" panose="020B0604020202020204" pitchFamily="34" charset="0"/>
                <a:cs typeface="Arial" panose="020B0604020202020204" pitchFamily="34" charset="0"/>
              </a:rPr>
              <a:t>librerías</a:t>
            </a:r>
            <a:endParaRPr lang="en-US" dirty="0">
              <a:latin typeface="Arial" panose="020B0604020202020204" pitchFamily="34" charset="0"/>
              <a:cs typeface="Arial" panose="020B0604020202020204" pitchFamily="34" charset="0"/>
            </a:endParaRPr>
          </a:p>
          <a:p>
            <a:pPr marL="457200" indent="-457200">
              <a:buFont typeface="+mj-lt"/>
              <a:buAutoNum type="arabicPeriod"/>
            </a:pPr>
            <a:r>
              <a:rPr lang="en-US" dirty="0">
                <a:latin typeface="Arial" panose="020B0604020202020204" pitchFamily="34" charset="0"/>
                <a:cs typeface="Arial" panose="020B0604020202020204" pitchFamily="34" charset="0"/>
              </a:rPr>
              <a:t>Desarrollo web con python</a:t>
            </a:r>
          </a:p>
          <a:p>
            <a:pPr marL="457200" indent="-457200">
              <a:buFont typeface="+mj-lt"/>
              <a:buAutoNum type="arabicPeriod"/>
            </a:pPr>
            <a:r>
              <a:rPr lang="en-US" dirty="0">
                <a:latin typeface="Arial" panose="020B0604020202020204" pitchFamily="34" charset="0"/>
                <a:cs typeface="Arial" panose="020B0604020202020204" pitchFamily="34" charset="0"/>
              </a:rPr>
              <a:t>Python </a:t>
            </a:r>
            <a:r>
              <a:rPr lang="en-US" dirty="0" err="1">
                <a:latin typeface="Arial" panose="020B0604020202020204" pitchFamily="34" charset="0"/>
                <a:cs typeface="Arial" panose="020B0604020202020204" pitchFamily="34" charset="0"/>
              </a:rPr>
              <a:t>en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ciencia</a:t>
            </a:r>
            <a:r>
              <a:rPr lang="en-US" dirty="0">
                <a:latin typeface="Arial" panose="020B0604020202020204" pitchFamily="34" charset="0"/>
                <a:cs typeface="Arial" panose="020B0604020202020204" pitchFamily="34" charset="0"/>
              </a:rPr>
              <a:t> de </a:t>
            </a:r>
            <a:r>
              <a:rPr lang="en-US" dirty="0" err="1">
                <a:latin typeface="Arial" panose="020B0604020202020204" pitchFamily="34" charset="0"/>
                <a:cs typeface="Arial" panose="020B0604020202020204" pitchFamily="34" charset="0"/>
              </a:rPr>
              <a:t>datos</a:t>
            </a:r>
            <a:r>
              <a:rPr lang="en-US" dirty="0">
                <a:latin typeface="Arial" panose="020B0604020202020204" pitchFamily="34" charset="0"/>
                <a:cs typeface="Arial" panose="020B0604020202020204" pitchFamily="34" charset="0"/>
              </a:rPr>
              <a:t> y machine learning.</a:t>
            </a:r>
          </a:p>
          <a:p>
            <a:pPr marL="457200" indent="-457200">
              <a:buFont typeface="+mj-lt"/>
              <a:buAutoNum type="arabicPeriod"/>
            </a:pPr>
            <a:r>
              <a:rPr lang="en-US" dirty="0" err="1">
                <a:latin typeface="Arial" panose="020B0604020202020204" pitchFamily="34" charset="0"/>
                <a:cs typeface="Arial" panose="020B0604020202020204" pitchFamily="34" charset="0"/>
              </a:rPr>
              <a:t>Automatización</a:t>
            </a:r>
            <a:r>
              <a:rPr lang="en-US" dirty="0">
                <a:latin typeface="Arial" panose="020B0604020202020204" pitchFamily="34" charset="0"/>
                <a:cs typeface="Arial" panose="020B0604020202020204" pitchFamily="34" charset="0"/>
              </a:rPr>
              <a:t> y scripting</a:t>
            </a:r>
          </a:p>
          <a:p>
            <a:pPr marL="457200" indent="-457200">
              <a:buFont typeface="+mj-lt"/>
              <a:buAutoNum type="arabicPeriod"/>
            </a:pPr>
            <a:r>
              <a:rPr lang="en-US" dirty="0" err="1">
                <a:latin typeface="Arial" panose="020B0604020202020204" pitchFamily="34" charset="0"/>
                <a:cs typeface="Arial" panose="020B0604020202020204" pitchFamily="34" charset="0"/>
              </a:rPr>
              <a:t>Pruebas</a:t>
            </a:r>
            <a:r>
              <a:rPr lang="en-US" dirty="0">
                <a:latin typeface="Arial" panose="020B0604020202020204" pitchFamily="34" charset="0"/>
                <a:cs typeface="Arial" panose="020B0604020202020204" pitchFamily="34" charset="0"/>
              </a:rPr>
              <a:t> y control de versions</a:t>
            </a:r>
          </a:p>
          <a:p>
            <a:pPr marL="457200" indent="-457200">
              <a:buFont typeface="+mj-lt"/>
              <a:buAutoNum type="arabicPeriod"/>
            </a:pPr>
            <a:r>
              <a:rPr lang="en-US" dirty="0">
                <a:latin typeface="Arial" panose="020B0604020202020204" pitchFamily="34" charset="0"/>
                <a:cs typeface="Arial" panose="020B0604020202020204" pitchFamily="34" charset="0"/>
              </a:rPr>
              <a:t>Proyecto final.</a:t>
            </a:r>
          </a:p>
        </p:txBody>
      </p:sp>
      <p:pic>
        <p:nvPicPr>
          <p:cNvPr id="6" name="Marcador de contenido 5">
            <a:extLst>
              <a:ext uri="{FF2B5EF4-FFF2-40B4-BE49-F238E27FC236}">
                <a16:creationId xmlns:a16="http://schemas.microsoft.com/office/drawing/2014/main" id="{376BCFC3-522F-4BB1-8041-4AC688DA20B4}"/>
              </a:ext>
            </a:extLst>
          </p:cNvPr>
          <p:cNvPicPr>
            <a:picLocks noGrp="1" noChangeAspect="1"/>
          </p:cNvPicPr>
          <p:nvPr>
            <p:ph sz="half" idx="2"/>
          </p:nvPr>
        </p:nvPicPr>
        <p:blipFill>
          <a:blip r:embed="rId2"/>
          <a:stretch>
            <a:fillRect/>
          </a:stretch>
        </p:blipFill>
        <p:spPr>
          <a:xfrm>
            <a:off x="6019799" y="1085602"/>
            <a:ext cx="4686795" cy="4686795"/>
          </a:xfrm>
        </p:spPr>
      </p:pic>
    </p:spTree>
    <p:extLst>
      <p:ext uri="{BB962C8B-B14F-4D97-AF65-F5344CB8AC3E}">
        <p14:creationId xmlns:p14="http://schemas.microsoft.com/office/powerpoint/2010/main" val="14692779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4.1.3.1 </a:t>
            </a:r>
            <a:r>
              <a:rPr lang="pt-BR" dirty="0" err="1">
                <a:latin typeface="Arial Rounded MT Bold" panose="020F0704030504030204" pitchFamily="34" charset="0"/>
              </a:rPr>
              <a:t>desarrollo</a:t>
            </a:r>
            <a:r>
              <a:rPr lang="pt-BR" dirty="0">
                <a:latin typeface="Arial Rounded MT Bold" panose="020F0704030504030204" pitchFamily="34" charset="0"/>
              </a:rPr>
              <a:t> full Stack </a:t>
            </a:r>
            <a:r>
              <a:rPr lang="pt-BR" dirty="0" err="1">
                <a:latin typeface="Arial Rounded MT Bold" panose="020F0704030504030204" pitchFamily="34" charset="0"/>
              </a:rPr>
              <a:t>arquitectura</a:t>
            </a:r>
            <a:endParaRPr lang="en-US" dirty="0">
              <a:latin typeface="Arial Rounded MT Bold" panose="020F0704030504030204" pitchFamily="34" charset="0"/>
            </a:endParaRPr>
          </a:p>
        </p:txBody>
      </p:sp>
      <p:sp>
        <p:nvSpPr>
          <p:cNvPr id="2" name="CuadroTexto 1">
            <a:extLst>
              <a:ext uri="{FF2B5EF4-FFF2-40B4-BE49-F238E27FC236}">
                <a16:creationId xmlns:a16="http://schemas.microsoft.com/office/drawing/2014/main" id="{58D6EBA8-1F72-EC50-8F8E-A71CB5B93579}"/>
              </a:ext>
            </a:extLst>
          </p:cNvPr>
          <p:cNvSpPr txBox="1"/>
          <p:nvPr/>
        </p:nvSpPr>
        <p:spPr>
          <a:xfrm>
            <a:off x="634020" y="1052178"/>
            <a:ext cx="2353529" cy="584775"/>
          </a:xfrm>
          <a:prstGeom prst="rect">
            <a:avLst/>
          </a:prstGeom>
          <a:noFill/>
        </p:spPr>
        <p:txBody>
          <a:bodyPr wrap="none" rtlCol="0">
            <a:spAutoFit/>
          </a:bodyPr>
          <a:lstStyle/>
          <a:p>
            <a:r>
              <a:rPr lang="en-US" sz="3200" dirty="0" err="1"/>
              <a:t>Capa</a:t>
            </a:r>
            <a:r>
              <a:rPr lang="en-US" sz="3200" dirty="0"/>
              <a:t> </a:t>
            </a:r>
            <a:r>
              <a:rPr lang="en-US" sz="3200" dirty="0" err="1"/>
              <a:t>Cliente</a:t>
            </a:r>
            <a:endParaRPr lang="en-US" sz="3200" dirty="0"/>
          </a:p>
        </p:txBody>
      </p:sp>
      <p:sp>
        <p:nvSpPr>
          <p:cNvPr id="3" name="CuadroTexto 2">
            <a:extLst>
              <a:ext uri="{FF2B5EF4-FFF2-40B4-BE49-F238E27FC236}">
                <a16:creationId xmlns:a16="http://schemas.microsoft.com/office/drawing/2014/main" id="{A508BBB4-DA7B-5BD0-74CA-8AC8CC477B32}"/>
              </a:ext>
            </a:extLst>
          </p:cNvPr>
          <p:cNvSpPr txBox="1"/>
          <p:nvPr/>
        </p:nvSpPr>
        <p:spPr>
          <a:xfrm>
            <a:off x="5202967" y="1051248"/>
            <a:ext cx="3029804" cy="584775"/>
          </a:xfrm>
          <a:prstGeom prst="rect">
            <a:avLst/>
          </a:prstGeom>
          <a:noFill/>
        </p:spPr>
        <p:txBody>
          <a:bodyPr wrap="none" rtlCol="0">
            <a:spAutoFit/>
          </a:bodyPr>
          <a:lstStyle/>
          <a:p>
            <a:r>
              <a:rPr lang="en-US" sz="3200" dirty="0" err="1"/>
              <a:t>Capa</a:t>
            </a:r>
            <a:r>
              <a:rPr lang="en-US" sz="3200" dirty="0"/>
              <a:t> de la </a:t>
            </a:r>
            <a:r>
              <a:rPr lang="en-US" sz="3200" dirty="0" err="1"/>
              <a:t>Nuve</a:t>
            </a:r>
            <a:endParaRPr lang="en-US" sz="3200" dirty="0"/>
          </a:p>
        </p:txBody>
      </p:sp>
      <p:sp>
        <p:nvSpPr>
          <p:cNvPr id="4" name="CuadroTexto 3">
            <a:extLst>
              <a:ext uri="{FF2B5EF4-FFF2-40B4-BE49-F238E27FC236}">
                <a16:creationId xmlns:a16="http://schemas.microsoft.com/office/drawing/2014/main" id="{E957D7E9-D09A-6484-428A-A276682BEB6B}"/>
              </a:ext>
            </a:extLst>
          </p:cNvPr>
          <p:cNvSpPr txBox="1"/>
          <p:nvPr/>
        </p:nvSpPr>
        <p:spPr>
          <a:xfrm>
            <a:off x="9406429" y="1051249"/>
            <a:ext cx="2151551" cy="584775"/>
          </a:xfrm>
          <a:prstGeom prst="rect">
            <a:avLst/>
          </a:prstGeom>
          <a:noFill/>
        </p:spPr>
        <p:txBody>
          <a:bodyPr wrap="none" rtlCol="0">
            <a:spAutoFit/>
          </a:bodyPr>
          <a:lstStyle/>
          <a:p>
            <a:r>
              <a:rPr lang="en-US" sz="3200" dirty="0" err="1"/>
              <a:t>Capa</a:t>
            </a:r>
            <a:r>
              <a:rPr lang="en-US" sz="3200" dirty="0"/>
              <a:t> Datos</a:t>
            </a:r>
          </a:p>
        </p:txBody>
      </p:sp>
      <p:pic>
        <p:nvPicPr>
          <p:cNvPr id="8" name="Imagen 7">
            <a:extLst>
              <a:ext uri="{FF2B5EF4-FFF2-40B4-BE49-F238E27FC236}">
                <a16:creationId xmlns:a16="http://schemas.microsoft.com/office/drawing/2014/main" id="{83687016-C721-FE61-33A0-E03353375B4D}"/>
              </a:ext>
            </a:extLst>
          </p:cNvPr>
          <p:cNvPicPr>
            <a:picLocks noChangeAspect="1"/>
          </p:cNvPicPr>
          <p:nvPr/>
        </p:nvPicPr>
        <p:blipFill>
          <a:blip r:embed="rId3"/>
          <a:stretch>
            <a:fillRect/>
          </a:stretch>
        </p:blipFill>
        <p:spPr>
          <a:xfrm>
            <a:off x="634020" y="1873913"/>
            <a:ext cx="942975" cy="819150"/>
          </a:xfrm>
          <a:prstGeom prst="rect">
            <a:avLst/>
          </a:prstGeom>
        </p:spPr>
      </p:pic>
      <p:pic>
        <p:nvPicPr>
          <p:cNvPr id="10" name="Imagen 9">
            <a:extLst>
              <a:ext uri="{FF2B5EF4-FFF2-40B4-BE49-F238E27FC236}">
                <a16:creationId xmlns:a16="http://schemas.microsoft.com/office/drawing/2014/main" id="{48415C44-C2BD-0049-5563-2D62D121C7B5}"/>
              </a:ext>
            </a:extLst>
          </p:cNvPr>
          <p:cNvPicPr>
            <a:picLocks noChangeAspect="1"/>
          </p:cNvPicPr>
          <p:nvPr/>
        </p:nvPicPr>
        <p:blipFill>
          <a:blip r:embed="rId4"/>
          <a:stretch>
            <a:fillRect/>
          </a:stretch>
        </p:blipFill>
        <p:spPr>
          <a:xfrm>
            <a:off x="634019" y="2930023"/>
            <a:ext cx="942975" cy="771525"/>
          </a:xfrm>
          <a:prstGeom prst="rect">
            <a:avLst/>
          </a:prstGeom>
        </p:spPr>
      </p:pic>
      <p:pic>
        <p:nvPicPr>
          <p:cNvPr id="12" name="Imagen 11">
            <a:extLst>
              <a:ext uri="{FF2B5EF4-FFF2-40B4-BE49-F238E27FC236}">
                <a16:creationId xmlns:a16="http://schemas.microsoft.com/office/drawing/2014/main" id="{E514A2B6-AC90-0AE9-B215-83A233C01EF9}"/>
              </a:ext>
            </a:extLst>
          </p:cNvPr>
          <p:cNvPicPr>
            <a:picLocks noChangeAspect="1"/>
          </p:cNvPicPr>
          <p:nvPr/>
        </p:nvPicPr>
        <p:blipFill>
          <a:blip r:embed="rId5"/>
          <a:stretch>
            <a:fillRect/>
          </a:stretch>
        </p:blipFill>
        <p:spPr>
          <a:xfrm>
            <a:off x="724689" y="3986133"/>
            <a:ext cx="761633" cy="535600"/>
          </a:xfrm>
          <a:prstGeom prst="rect">
            <a:avLst/>
          </a:prstGeom>
        </p:spPr>
      </p:pic>
      <p:pic>
        <p:nvPicPr>
          <p:cNvPr id="14" name="Imagen 13">
            <a:extLst>
              <a:ext uri="{FF2B5EF4-FFF2-40B4-BE49-F238E27FC236}">
                <a16:creationId xmlns:a16="http://schemas.microsoft.com/office/drawing/2014/main" id="{034AF6E2-1F5F-FBE2-4D99-020B1F1CFE7D}"/>
              </a:ext>
            </a:extLst>
          </p:cNvPr>
          <p:cNvPicPr>
            <a:picLocks noChangeAspect="1"/>
          </p:cNvPicPr>
          <p:nvPr/>
        </p:nvPicPr>
        <p:blipFill>
          <a:blip r:embed="rId6"/>
          <a:stretch>
            <a:fillRect/>
          </a:stretch>
        </p:blipFill>
        <p:spPr>
          <a:xfrm>
            <a:off x="893179" y="4806318"/>
            <a:ext cx="484359" cy="584775"/>
          </a:xfrm>
          <a:prstGeom prst="rect">
            <a:avLst/>
          </a:prstGeom>
        </p:spPr>
      </p:pic>
      <p:pic>
        <p:nvPicPr>
          <p:cNvPr id="16" name="Imagen 15">
            <a:extLst>
              <a:ext uri="{FF2B5EF4-FFF2-40B4-BE49-F238E27FC236}">
                <a16:creationId xmlns:a16="http://schemas.microsoft.com/office/drawing/2014/main" id="{D36B1C1E-3AF9-043A-4470-DBC956670E15}"/>
              </a:ext>
            </a:extLst>
          </p:cNvPr>
          <p:cNvPicPr>
            <a:picLocks noChangeAspect="1"/>
          </p:cNvPicPr>
          <p:nvPr/>
        </p:nvPicPr>
        <p:blipFill>
          <a:blip r:embed="rId7"/>
          <a:stretch>
            <a:fillRect/>
          </a:stretch>
        </p:blipFill>
        <p:spPr>
          <a:xfrm>
            <a:off x="419260" y="5675678"/>
            <a:ext cx="1371600" cy="942975"/>
          </a:xfrm>
          <a:prstGeom prst="rect">
            <a:avLst/>
          </a:prstGeom>
        </p:spPr>
      </p:pic>
      <p:sp>
        <p:nvSpPr>
          <p:cNvPr id="17" name="Rectángulo: esquinas redondeadas 16">
            <a:extLst>
              <a:ext uri="{FF2B5EF4-FFF2-40B4-BE49-F238E27FC236}">
                <a16:creationId xmlns:a16="http://schemas.microsoft.com/office/drawing/2014/main" id="{54CCB7D0-7A7B-4AD6-FDA5-F503AE468BCC}"/>
              </a:ext>
            </a:extLst>
          </p:cNvPr>
          <p:cNvSpPr/>
          <p:nvPr/>
        </p:nvSpPr>
        <p:spPr>
          <a:xfrm>
            <a:off x="1979525" y="1753784"/>
            <a:ext cx="1528936" cy="1947763"/>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err="1"/>
              <a:t>Desk</a:t>
            </a:r>
            <a:r>
              <a:rPr lang="es-MX" dirty="0"/>
              <a:t> App</a:t>
            </a:r>
          </a:p>
          <a:p>
            <a:pPr algn="ctr"/>
            <a:endParaRPr lang="es-MX" dirty="0"/>
          </a:p>
          <a:p>
            <a:pPr algn="ctr"/>
            <a:r>
              <a:rPr lang="es-MX" dirty="0"/>
              <a:t>Windows, Mac OS,</a:t>
            </a:r>
          </a:p>
          <a:p>
            <a:pPr algn="ctr"/>
            <a:r>
              <a:rPr lang="es-MX" dirty="0"/>
              <a:t>Linux</a:t>
            </a:r>
          </a:p>
          <a:p>
            <a:pPr algn="ctr"/>
            <a:endParaRPr lang="es-MX" dirty="0"/>
          </a:p>
          <a:p>
            <a:pPr algn="ctr"/>
            <a:r>
              <a:rPr lang="es-MX" dirty="0"/>
              <a:t>App Store</a:t>
            </a:r>
            <a:endParaRPr lang="en-US" dirty="0"/>
          </a:p>
        </p:txBody>
      </p:sp>
      <p:sp>
        <p:nvSpPr>
          <p:cNvPr id="19" name="Rectángulo: esquinas redondeadas 18">
            <a:extLst>
              <a:ext uri="{FF2B5EF4-FFF2-40B4-BE49-F238E27FC236}">
                <a16:creationId xmlns:a16="http://schemas.microsoft.com/office/drawing/2014/main" id="{F20E8B5E-C861-7CED-96EB-AA0630C68224}"/>
              </a:ext>
            </a:extLst>
          </p:cNvPr>
          <p:cNvSpPr/>
          <p:nvPr/>
        </p:nvSpPr>
        <p:spPr>
          <a:xfrm>
            <a:off x="1995005" y="3893397"/>
            <a:ext cx="1497976" cy="1404960"/>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Mobile App</a:t>
            </a:r>
          </a:p>
          <a:p>
            <a:pPr algn="ctr"/>
            <a:endParaRPr lang="es-MX" dirty="0"/>
          </a:p>
          <a:p>
            <a:pPr algn="ctr"/>
            <a:r>
              <a:rPr lang="es-MX" dirty="0"/>
              <a:t>Android</a:t>
            </a:r>
          </a:p>
          <a:p>
            <a:pPr algn="ctr"/>
            <a:r>
              <a:rPr lang="es-MX" dirty="0"/>
              <a:t>iOS</a:t>
            </a:r>
          </a:p>
          <a:p>
            <a:pPr algn="ctr"/>
            <a:r>
              <a:rPr lang="es-MX" dirty="0"/>
              <a:t>App Store</a:t>
            </a:r>
          </a:p>
        </p:txBody>
      </p:sp>
      <p:sp>
        <p:nvSpPr>
          <p:cNvPr id="21" name="Rectángulo: esquinas redondeadas 20">
            <a:extLst>
              <a:ext uri="{FF2B5EF4-FFF2-40B4-BE49-F238E27FC236}">
                <a16:creationId xmlns:a16="http://schemas.microsoft.com/office/drawing/2014/main" id="{4E08BA97-C457-FE86-D6E6-3BE64D281905}"/>
              </a:ext>
            </a:extLst>
          </p:cNvPr>
          <p:cNvSpPr/>
          <p:nvPr/>
        </p:nvSpPr>
        <p:spPr>
          <a:xfrm>
            <a:off x="1899871" y="5391093"/>
            <a:ext cx="1608590" cy="139169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sz="1200" b="1" u="sng" dirty="0"/>
              <a:t>SPA</a:t>
            </a:r>
          </a:p>
          <a:p>
            <a:pPr algn="ctr"/>
            <a:r>
              <a:rPr lang="es-MX" sz="1200" dirty="0"/>
              <a:t>HTML5, CSS3, HTMX</a:t>
            </a:r>
          </a:p>
          <a:p>
            <a:pPr algn="ctr"/>
            <a:r>
              <a:rPr lang="es-MX" sz="1200" dirty="0" err="1"/>
              <a:t>Javascript</a:t>
            </a:r>
            <a:r>
              <a:rPr lang="es-MX" sz="1200" dirty="0"/>
              <a:t> </a:t>
            </a:r>
            <a:r>
              <a:rPr lang="es-MX" sz="1200" dirty="0" err="1"/>
              <a:t>React</a:t>
            </a:r>
            <a:r>
              <a:rPr lang="es-MX" sz="1200" dirty="0"/>
              <a:t>, Angular </a:t>
            </a:r>
            <a:r>
              <a:rPr lang="es-MX" sz="1200" dirty="0" err="1"/>
              <a:t>Vue</a:t>
            </a:r>
            <a:r>
              <a:rPr lang="es-MX" sz="1200" dirty="0"/>
              <a:t>, </a:t>
            </a:r>
            <a:r>
              <a:rPr lang="es-MX" sz="1200" dirty="0" err="1"/>
              <a:t>NextJS</a:t>
            </a:r>
            <a:endParaRPr lang="es-MX" sz="1200" dirty="0"/>
          </a:p>
          <a:p>
            <a:pPr algn="ctr"/>
            <a:r>
              <a:rPr lang="es-MX" sz="1200" dirty="0"/>
              <a:t>UI </a:t>
            </a:r>
            <a:r>
              <a:rPr lang="es-MX" sz="1200" dirty="0" err="1"/>
              <a:t>libraries</a:t>
            </a:r>
            <a:r>
              <a:rPr lang="es-MX" sz="1200" dirty="0"/>
              <a:t>:</a:t>
            </a:r>
          </a:p>
          <a:p>
            <a:pPr algn="ctr"/>
            <a:r>
              <a:rPr lang="es-MX" sz="1200" dirty="0"/>
              <a:t>Material, </a:t>
            </a:r>
            <a:r>
              <a:rPr lang="es-MX" sz="1200" dirty="0" err="1"/>
              <a:t>Tailwind</a:t>
            </a:r>
            <a:r>
              <a:rPr lang="es-MX" sz="1200" dirty="0"/>
              <a:t>, Bootstrap, </a:t>
            </a:r>
            <a:r>
              <a:rPr lang="es-MX" sz="1200" dirty="0" err="1"/>
              <a:t>Shadcn</a:t>
            </a:r>
            <a:r>
              <a:rPr lang="es-MX" sz="1200" dirty="0"/>
              <a:t>.</a:t>
            </a:r>
            <a:endParaRPr lang="en-US" sz="1200" dirty="0"/>
          </a:p>
        </p:txBody>
      </p:sp>
      <p:grpSp>
        <p:nvGrpSpPr>
          <p:cNvPr id="49" name="Grupo 48">
            <a:extLst>
              <a:ext uri="{FF2B5EF4-FFF2-40B4-BE49-F238E27FC236}">
                <a16:creationId xmlns:a16="http://schemas.microsoft.com/office/drawing/2014/main" id="{5BC498D5-45DC-74DD-5793-11C0A3804BF7}"/>
              </a:ext>
            </a:extLst>
          </p:cNvPr>
          <p:cNvGrpSpPr/>
          <p:nvPr/>
        </p:nvGrpSpPr>
        <p:grpSpPr>
          <a:xfrm>
            <a:off x="5292210" y="1873913"/>
            <a:ext cx="972959" cy="1517775"/>
            <a:chOff x="5292210" y="1873913"/>
            <a:chExt cx="972959" cy="1517775"/>
          </a:xfrm>
        </p:grpSpPr>
        <p:pic>
          <p:nvPicPr>
            <p:cNvPr id="24" name="Imagen 23">
              <a:extLst>
                <a:ext uri="{FF2B5EF4-FFF2-40B4-BE49-F238E27FC236}">
                  <a16:creationId xmlns:a16="http://schemas.microsoft.com/office/drawing/2014/main" id="{81959530-EA14-1B39-D124-445A321E057B}"/>
                </a:ext>
              </a:extLst>
            </p:cNvPr>
            <p:cNvPicPr>
              <a:picLocks noChangeAspect="1"/>
            </p:cNvPicPr>
            <p:nvPr/>
          </p:nvPicPr>
          <p:blipFill>
            <a:blip r:embed="rId8"/>
            <a:stretch>
              <a:fillRect/>
            </a:stretch>
          </p:blipFill>
          <p:spPr>
            <a:xfrm>
              <a:off x="5486400" y="1873913"/>
              <a:ext cx="609600" cy="942975"/>
            </a:xfrm>
            <a:prstGeom prst="rect">
              <a:avLst/>
            </a:prstGeom>
          </p:spPr>
        </p:pic>
        <p:sp>
          <p:nvSpPr>
            <p:cNvPr id="27" name="CuadroTexto 26">
              <a:extLst>
                <a:ext uri="{FF2B5EF4-FFF2-40B4-BE49-F238E27FC236}">
                  <a16:creationId xmlns:a16="http://schemas.microsoft.com/office/drawing/2014/main" id="{A7CD043E-0E54-5E94-9B2C-5A596D7C8707}"/>
                </a:ext>
              </a:extLst>
            </p:cNvPr>
            <p:cNvSpPr txBox="1"/>
            <p:nvPr/>
          </p:nvSpPr>
          <p:spPr>
            <a:xfrm>
              <a:off x="5292210" y="2745357"/>
              <a:ext cx="972959" cy="646331"/>
            </a:xfrm>
            <a:prstGeom prst="rect">
              <a:avLst/>
            </a:prstGeom>
            <a:noFill/>
          </p:spPr>
          <p:txBody>
            <a:bodyPr wrap="none" rtlCol="0">
              <a:spAutoFit/>
            </a:bodyPr>
            <a:lstStyle/>
            <a:p>
              <a:r>
                <a:rPr lang="es-MX" dirty="0"/>
                <a:t>Servidor</a:t>
              </a:r>
            </a:p>
            <a:p>
              <a:pPr algn="ctr"/>
              <a:r>
                <a:rPr lang="es-MX" dirty="0"/>
                <a:t>Front</a:t>
              </a:r>
              <a:endParaRPr lang="en-US" dirty="0"/>
            </a:p>
          </p:txBody>
        </p:sp>
      </p:grpSp>
      <p:sp>
        <p:nvSpPr>
          <p:cNvPr id="29" name="Rectángulo: esquinas redondeadas 28">
            <a:extLst>
              <a:ext uri="{FF2B5EF4-FFF2-40B4-BE49-F238E27FC236}">
                <a16:creationId xmlns:a16="http://schemas.microsoft.com/office/drawing/2014/main" id="{B3FDA971-9B1B-F6E5-BBE5-8D10746E83EA}"/>
              </a:ext>
            </a:extLst>
          </p:cNvPr>
          <p:cNvSpPr/>
          <p:nvPr/>
        </p:nvSpPr>
        <p:spPr>
          <a:xfrm>
            <a:off x="6457839" y="1682773"/>
            <a:ext cx="2091788" cy="36768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Web Server</a:t>
            </a:r>
          </a:p>
        </p:txBody>
      </p:sp>
      <p:sp>
        <p:nvSpPr>
          <p:cNvPr id="38" name="Diagrama de flujo: disco magnético 37">
            <a:extLst>
              <a:ext uri="{FF2B5EF4-FFF2-40B4-BE49-F238E27FC236}">
                <a16:creationId xmlns:a16="http://schemas.microsoft.com/office/drawing/2014/main" id="{41778459-0608-6F54-23E0-57ED28F5723B}"/>
              </a:ext>
            </a:extLst>
          </p:cNvPr>
          <p:cNvSpPr/>
          <p:nvPr/>
        </p:nvSpPr>
        <p:spPr>
          <a:xfrm>
            <a:off x="10837271" y="1806539"/>
            <a:ext cx="1180557" cy="1283158"/>
          </a:xfrm>
          <a:prstGeom prst="flowChartMagneticDisk">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Oracle</a:t>
            </a:r>
          </a:p>
          <a:p>
            <a:pPr algn="ctr"/>
            <a:r>
              <a:rPr lang="es-MX" dirty="0" err="1"/>
              <a:t>SQLServer</a:t>
            </a:r>
            <a:endParaRPr lang="es-MX" dirty="0"/>
          </a:p>
          <a:p>
            <a:pPr algn="ctr"/>
            <a:r>
              <a:rPr lang="es-MX" dirty="0"/>
              <a:t>MySQL</a:t>
            </a:r>
          </a:p>
          <a:p>
            <a:pPr algn="ctr"/>
            <a:r>
              <a:rPr lang="es-MX" dirty="0" err="1"/>
              <a:t>Postgres</a:t>
            </a:r>
            <a:endParaRPr lang="en-US" dirty="0"/>
          </a:p>
        </p:txBody>
      </p:sp>
      <p:grpSp>
        <p:nvGrpSpPr>
          <p:cNvPr id="51" name="Grupo 50">
            <a:extLst>
              <a:ext uri="{FF2B5EF4-FFF2-40B4-BE49-F238E27FC236}">
                <a16:creationId xmlns:a16="http://schemas.microsoft.com/office/drawing/2014/main" id="{FEC5056F-0CD2-1604-6BF6-C821D584E0F3}"/>
              </a:ext>
            </a:extLst>
          </p:cNvPr>
          <p:cNvGrpSpPr/>
          <p:nvPr/>
        </p:nvGrpSpPr>
        <p:grpSpPr>
          <a:xfrm>
            <a:off x="9670882" y="1780141"/>
            <a:ext cx="972959" cy="1594031"/>
            <a:chOff x="9670882" y="1780141"/>
            <a:chExt cx="972959" cy="1594031"/>
          </a:xfrm>
        </p:grpSpPr>
        <p:pic>
          <p:nvPicPr>
            <p:cNvPr id="39" name="Imagen 38">
              <a:extLst>
                <a:ext uri="{FF2B5EF4-FFF2-40B4-BE49-F238E27FC236}">
                  <a16:creationId xmlns:a16="http://schemas.microsoft.com/office/drawing/2014/main" id="{14D32CE1-6B57-780A-0BAE-A5305ED96483}"/>
                </a:ext>
              </a:extLst>
            </p:cNvPr>
            <p:cNvPicPr>
              <a:picLocks noChangeAspect="1"/>
            </p:cNvPicPr>
            <p:nvPr/>
          </p:nvPicPr>
          <p:blipFill>
            <a:blip r:embed="rId8"/>
            <a:stretch>
              <a:fillRect/>
            </a:stretch>
          </p:blipFill>
          <p:spPr>
            <a:xfrm>
              <a:off x="9883663" y="1780141"/>
              <a:ext cx="609600" cy="942975"/>
            </a:xfrm>
            <a:prstGeom prst="rect">
              <a:avLst/>
            </a:prstGeom>
          </p:spPr>
        </p:pic>
        <p:sp>
          <p:nvSpPr>
            <p:cNvPr id="47" name="CuadroTexto 46">
              <a:extLst>
                <a:ext uri="{FF2B5EF4-FFF2-40B4-BE49-F238E27FC236}">
                  <a16:creationId xmlns:a16="http://schemas.microsoft.com/office/drawing/2014/main" id="{551AAA57-0386-6582-CCDA-A05325BD00EF}"/>
                </a:ext>
              </a:extLst>
            </p:cNvPr>
            <p:cNvSpPr txBox="1"/>
            <p:nvPr/>
          </p:nvSpPr>
          <p:spPr>
            <a:xfrm>
              <a:off x="9670882" y="2727841"/>
              <a:ext cx="972959" cy="646331"/>
            </a:xfrm>
            <a:prstGeom prst="rect">
              <a:avLst/>
            </a:prstGeom>
            <a:noFill/>
          </p:spPr>
          <p:txBody>
            <a:bodyPr wrap="none" rtlCol="0">
              <a:spAutoFit/>
            </a:bodyPr>
            <a:lstStyle/>
            <a:p>
              <a:r>
                <a:rPr lang="es-MX" dirty="0"/>
                <a:t>Servidor</a:t>
              </a:r>
            </a:p>
            <a:p>
              <a:pPr algn="ctr"/>
              <a:r>
                <a:rPr lang="es-MX" dirty="0"/>
                <a:t>DB</a:t>
              </a:r>
              <a:endParaRPr lang="en-US" dirty="0"/>
            </a:p>
          </p:txBody>
        </p:sp>
      </p:grpSp>
      <p:sp>
        <p:nvSpPr>
          <p:cNvPr id="5" name="Rectángulo: esquinas redondeadas 4">
            <a:extLst>
              <a:ext uri="{FF2B5EF4-FFF2-40B4-BE49-F238E27FC236}">
                <a16:creationId xmlns:a16="http://schemas.microsoft.com/office/drawing/2014/main" id="{78C907B7-F7DA-364E-AF20-9C75F482D138}"/>
              </a:ext>
            </a:extLst>
          </p:cNvPr>
          <p:cNvSpPr/>
          <p:nvPr/>
        </p:nvSpPr>
        <p:spPr>
          <a:xfrm>
            <a:off x="6457839" y="2131431"/>
            <a:ext cx="2091788" cy="36768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Web App</a:t>
            </a:r>
          </a:p>
        </p:txBody>
      </p:sp>
      <p:sp>
        <p:nvSpPr>
          <p:cNvPr id="6" name="Rectángulo: esquinas redondeadas 5">
            <a:extLst>
              <a:ext uri="{FF2B5EF4-FFF2-40B4-BE49-F238E27FC236}">
                <a16:creationId xmlns:a16="http://schemas.microsoft.com/office/drawing/2014/main" id="{3E3F43C8-DDA9-4D62-BB47-3C1CD73C4657}"/>
              </a:ext>
            </a:extLst>
          </p:cNvPr>
          <p:cNvSpPr/>
          <p:nvPr/>
        </p:nvSpPr>
        <p:spPr>
          <a:xfrm>
            <a:off x="6457839" y="2593987"/>
            <a:ext cx="2091788" cy="36768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Docker</a:t>
            </a:r>
          </a:p>
        </p:txBody>
      </p:sp>
      <p:grpSp>
        <p:nvGrpSpPr>
          <p:cNvPr id="9" name="Grupo 8">
            <a:extLst>
              <a:ext uri="{FF2B5EF4-FFF2-40B4-BE49-F238E27FC236}">
                <a16:creationId xmlns:a16="http://schemas.microsoft.com/office/drawing/2014/main" id="{54C72F91-1DEF-8C52-8068-39C67010F1CE}"/>
              </a:ext>
            </a:extLst>
          </p:cNvPr>
          <p:cNvGrpSpPr/>
          <p:nvPr/>
        </p:nvGrpSpPr>
        <p:grpSpPr>
          <a:xfrm>
            <a:off x="5309088" y="3672920"/>
            <a:ext cx="972959" cy="1517775"/>
            <a:chOff x="5292210" y="1873913"/>
            <a:chExt cx="972959" cy="1517775"/>
          </a:xfrm>
        </p:grpSpPr>
        <p:pic>
          <p:nvPicPr>
            <p:cNvPr id="11" name="Imagen 10">
              <a:extLst>
                <a:ext uri="{FF2B5EF4-FFF2-40B4-BE49-F238E27FC236}">
                  <a16:creationId xmlns:a16="http://schemas.microsoft.com/office/drawing/2014/main" id="{C185C9D6-5CAB-876A-4539-24D8D78548E9}"/>
                </a:ext>
              </a:extLst>
            </p:cNvPr>
            <p:cNvPicPr>
              <a:picLocks noChangeAspect="1"/>
            </p:cNvPicPr>
            <p:nvPr/>
          </p:nvPicPr>
          <p:blipFill>
            <a:blip r:embed="rId8"/>
            <a:stretch>
              <a:fillRect/>
            </a:stretch>
          </p:blipFill>
          <p:spPr>
            <a:xfrm>
              <a:off x="5486400" y="1873913"/>
              <a:ext cx="609600" cy="942975"/>
            </a:xfrm>
            <a:prstGeom prst="rect">
              <a:avLst/>
            </a:prstGeom>
          </p:spPr>
        </p:pic>
        <p:sp>
          <p:nvSpPr>
            <p:cNvPr id="13" name="CuadroTexto 12">
              <a:extLst>
                <a:ext uri="{FF2B5EF4-FFF2-40B4-BE49-F238E27FC236}">
                  <a16:creationId xmlns:a16="http://schemas.microsoft.com/office/drawing/2014/main" id="{F8441114-7ED3-F3D9-3979-8A60AE643672}"/>
                </a:ext>
              </a:extLst>
            </p:cNvPr>
            <p:cNvSpPr txBox="1"/>
            <p:nvPr/>
          </p:nvSpPr>
          <p:spPr>
            <a:xfrm>
              <a:off x="5292210" y="2745357"/>
              <a:ext cx="972959" cy="646331"/>
            </a:xfrm>
            <a:prstGeom prst="rect">
              <a:avLst/>
            </a:prstGeom>
            <a:noFill/>
          </p:spPr>
          <p:txBody>
            <a:bodyPr wrap="none" rtlCol="0">
              <a:spAutoFit/>
            </a:bodyPr>
            <a:lstStyle/>
            <a:p>
              <a:r>
                <a:rPr lang="es-MX" dirty="0"/>
                <a:t>Servidor</a:t>
              </a:r>
            </a:p>
            <a:p>
              <a:pPr algn="ctr"/>
              <a:r>
                <a:rPr lang="es-MX" dirty="0" err="1"/>
                <a:t>Backend</a:t>
              </a:r>
              <a:endParaRPr lang="en-US" dirty="0"/>
            </a:p>
          </p:txBody>
        </p:sp>
      </p:grpSp>
      <p:sp>
        <p:nvSpPr>
          <p:cNvPr id="15" name="Rectángulo: esquinas redondeadas 14">
            <a:extLst>
              <a:ext uri="{FF2B5EF4-FFF2-40B4-BE49-F238E27FC236}">
                <a16:creationId xmlns:a16="http://schemas.microsoft.com/office/drawing/2014/main" id="{8C157DA6-CBB8-838A-3F18-DE83B1274EC1}"/>
              </a:ext>
            </a:extLst>
          </p:cNvPr>
          <p:cNvSpPr/>
          <p:nvPr/>
        </p:nvSpPr>
        <p:spPr>
          <a:xfrm>
            <a:off x="6458599" y="3690443"/>
            <a:ext cx="2091788" cy="36768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err="1"/>
              <a:t>Monolit</a:t>
            </a:r>
            <a:r>
              <a:rPr lang="es-MX" dirty="0"/>
              <a:t> App Server</a:t>
            </a:r>
          </a:p>
        </p:txBody>
      </p:sp>
      <p:sp>
        <p:nvSpPr>
          <p:cNvPr id="22" name="Rectángulo: esquinas redondeadas 21">
            <a:extLst>
              <a:ext uri="{FF2B5EF4-FFF2-40B4-BE49-F238E27FC236}">
                <a16:creationId xmlns:a16="http://schemas.microsoft.com/office/drawing/2014/main" id="{F5CFAD57-8E12-54AE-44FC-E2C8AD0E90B4}"/>
              </a:ext>
            </a:extLst>
          </p:cNvPr>
          <p:cNvSpPr/>
          <p:nvPr/>
        </p:nvSpPr>
        <p:spPr>
          <a:xfrm>
            <a:off x="6457839" y="4143032"/>
            <a:ext cx="2091788" cy="36768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API Gateway</a:t>
            </a:r>
          </a:p>
        </p:txBody>
      </p:sp>
      <p:sp>
        <p:nvSpPr>
          <p:cNvPr id="25" name="Rectángulo: esquinas redondeadas 24">
            <a:extLst>
              <a:ext uri="{FF2B5EF4-FFF2-40B4-BE49-F238E27FC236}">
                <a16:creationId xmlns:a16="http://schemas.microsoft.com/office/drawing/2014/main" id="{E68377E6-11C7-810B-A2C2-D9C13416CAFF}"/>
              </a:ext>
            </a:extLst>
          </p:cNvPr>
          <p:cNvSpPr/>
          <p:nvPr/>
        </p:nvSpPr>
        <p:spPr>
          <a:xfrm>
            <a:off x="6458599" y="5126868"/>
            <a:ext cx="886746" cy="36768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Docker</a:t>
            </a:r>
          </a:p>
        </p:txBody>
      </p:sp>
      <p:sp>
        <p:nvSpPr>
          <p:cNvPr id="31" name="Rectángulo: esquinas redondeadas 30">
            <a:extLst>
              <a:ext uri="{FF2B5EF4-FFF2-40B4-BE49-F238E27FC236}">
                <a16:creationId xmlns:a16="http://schemas.microsoft.com/office/drawing/2014/main" id="{607133D8-DF99-1850-90D7-A3699689F353}"/>
              </a:ext>
            </a:extLst>
          </p:cNvPr>
          <p:cNvSpPr/>
          <p:nvPr/>
        </p:nvSpPr>
        <p:spPr>
          <a:xfrm>
            <a:off x="5354800" y="5562672"/>
            <a:ext cx="1349730" cy="36768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err="1"/>
              <a:t>Kubernetes</a:t>
            </a:r>
            <a:endParaRPr lang="es-MX" dirty="0"/>
          </a:p>
        </p:txBody>
      </p:sp>
      <p:sp>
        <p:nvSpPr>
          <p:cNvPr id="32" name="Rectángulo: esquinas redondeadas 31">
            <a:extLst>
              <a:ext uri="{FF2B5EF4-FFF2-40B4-BE49-F238E27FC236}">
                <a16:creationId xmlns:a16="http://schemas.microsoft.com/office/drawing/2014/main" id="{276F895B-2EF2-D06E-4E0B-6D9B2FE657AA}"/>
              </a:ext>
            </a:extLst>
          </p:cNvPr>
          <p:cNvSpPr/>
          <p:nvPr/>
        </p:nvSpPr>
        <p:spPr>
          <a:xfrm>
            <a:off x="5354800" y="5974319"/>
            <a:ext cx="3194827" cy="36768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err="1"/>
              <a:t>MicroServices</a:t>
            </a:r>
            <a:r>
              <a:rPr lang="es-MX" dirty="0"/>
              <a:t> </a:t>
            </a:r>
            <a:r>
              <a:rPr lang="es-MX" dirty="0" err="1"/>
              <a:t>Coordinator</a:t>
            </a:r>
            <a:endParaRPr lang="es-MX" dirty="0"/>
          </a:p>
        </p:txBody>
      </p:sp>
      <p:sp>
        <p:nvSpPr>
          <p:cNvPr id="33" name="Rectángulo: esquinas redondeadas 32">
            <a:extLst>
              <a:ext uri="{FF2B5EF4-FFF2-40B4-BE49-F238E27FC236}">
                <a16:creationId xmlns:a16="http://schemas.microsoft.com/office/drawing/2014/main" id="{4F007F7A-CA85-8714-EA22-56E4FD263156}"/>
              </a:ext>
            </a:extLst>
          </p:cNvPr>
          <p:cNvSpPr/>
          <p:nvPr/>
        </p:nvSpPr>
        <p:spPr>
          <a:xfrm>
            <a:off x="7546312" y="5134039"/>
            <a:ext cx="1003315" cy="36768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Redis</a:t>
            </a:r>
          </a:p>
        </p:txBody>
      </p:sp>
      <p:sp>
        <p:nvSpPr>
          <p:cNvPr id="41" name="Rectángulo: esquinas redondeadas 40">
            <a:extLst>
              <a:ext uri="{FF2B5EF4-FFF2-40B4-BE49-F238E27FC236}">
                <a16:creationId xmlns:a16="http://schemas.microsoft.com/office/drawing/2014/main" id="{5150ACCE-5E47-4D0B-70D9-7DCF1261E1F1}"/>
              </a:ext>
            </a:extLst>
          </p:cNvPr>
          <p:cNvSpPr/>
          <p:nvPr/>
        </p:nvSpPr>
        <p:spPr>
          <a:xfrm>
            <a:off x="5354800" y="5140984"/>
            <a:ext cx="1003315" cy="36768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MQTT</a:t>
            </a:r>
          </a:p>
        </p:txBody>
      </p:sp>
      <p:sp>
        <p:nvSpPr>
          <p:cNvPr id="42" name="Rectángulo: esquinas redondeadas 41">
            <a:extLst>
              <a:ext uri="{FF2B5EF4-FFF2-40B4-BE49-F238E27FC236}">
                <a16:creationId xmlns:a16="http://schemas.microsoft.com/office/drawing/2014/main" id="{B6B2031F-D4A1-E307-501A-2A6AEFA61F5E}"/>
              </a:ext>
            </a:extLst>
          </p:cNvPr>
          <p:cNvSpPr/>
          <p:nvPr/>
        </p:nvSpPr>
        <p:spPr>
          <a:xfrm>
            <a:off x="6843687" y="5581128"/>
            <a:ext cx="1003315" cy="36768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DevOps</a:t>
            </a:r>
          </a:p>
        </p:txBody>
      </p:sp>
      <p:sp>
        <p:nvSpPr>
          <p:cNvPr id="43" name="Rectángulo: esquinas redondeadas 42">
            <a:extLst>
              <a:ext uri="{FF2B5EF4-FFF2-40B4-BE49-F238E27FC236}">
                <a16:creationId xmlns:a16="http://schemas.microsoft.com/office/drawing/2014/main" id="{BCC9DF6F-9B77-6BAB-06F8-4D2745042BAF}"/>
              </a:ext>
            </a:extLst>
          </p:cNvPr>
          <p:cNvSpPr/>
          <p:nvPr/>
        </p:nvSpPr>
        <p:spPr>
          <a:xfrm>
            <a:off x="7956013" y="5581128"/>
            <a:ext cx="593614" cy="36768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err="1"/>
              <a:t>IoT</a:t>
            </a:r>
            <a:endParaRPr lang="es-MX" dirty="0"/>
          </a:p>
        </p:txBody>
      </p:sp>
      <p:grpSp>
        <p:nvGrpSpPr>
          <p:cNvPr id="69" name="Grupo 68">
            <a:extLst>
              <a:ext uri="{FF2B5EF4-FFF2-40B4-BE49-F238E27FC236}">
                <a16:creationId xmlns:a16="http://schemas.microsoft.com/office/drawing/2014/main" id="{8257B8C8-D8E3-BB38-4602-D63E08797104}"/>
              </a:ext>
            </a:extLst>
          </p:cNvPr>
          <p:cNvGrpSpPr/>
          <p:nvPr/>
        </p:nvGrpSpPr>
        <p:grpSpPr>
          <a:xfrm>
            <a:off x="6367403" y="4573240"/>
            <a:ext cx="2177144" cy="445386"/>
            <a:chOff x="6367403" y="4573240"/>
            <a:chExt cx="2177144" cy="445386"/>
          </a:xfrm>
        </p:grpSpPr>
        <p:sp>
          <p:nvSpPr>
            <p:cNvPr id="23" name="Rectángulo: esquinas redondeadas 22">
              <a:extLst>
                <a:ext uri="{FF2B5EF4-FFF2-40B4-BE49-F238E27FC236}">
                  <a16:creationId xmlns:a16="http://schemas.microsoft.com/office/drawing/2014/main" id="{A1D9A7F0-EBA2-E9A4-6B24-ABE2F4A7C348}"/>
                </a:ext>
              </a:extLst>
            </p:cNvPr>
            <p:cNvSpPr/>
            <p:nvPr/>
          </p:nvSpPr>
          <p:spPr>
            <a:xfrm>
              <a:off x="6367403" y="4573240"/>
              <a:ext cx="2091788" cy="36768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err="1"/>
                <a:t>Microservices</a:t>
              </a:r>
              <a:endParaRPr lang="es-MX" dirty="0"/>
            </a:p>
          </p:txBody>
        </p:sp>
        <p:sp>
          <p:nvSpPr>
            <p:cNvPr id="44" name="Rectángulo: esquinas redondeadas 43">
              <a:extLst>
                <a:ext uri="{FF2B5EF4-FFF2-40B4-BE49-F238E27FC236}">
                  <a16:creationId xmlns:a16="http://schemas.microsoft.com/office/drawing/2014/main" id="{65AAD6DE-288E-278A-C6F4-B21FEF0B746F}"/>
                </a:ext>
              </a:extLst>
            </p:cNvPr>
            <p:cNvSpPr/>
            <p:nvPr/>
          </p:nvSpPr>
          <p:spPr>
            <a:xfrm>
              <a:off x="6452759" y="4650944"/>
              <a:ext cx="2091788" cy="36768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err="1"/>
                <a:t>Microservices</a:t>
              </a:r>
              <a:endParaRPr lang="es-MX" dirty="0"/>
            </a:p>
          </p:txBody>
        </p:sp>
      </p:grpSp>
      <p:grpSp>
        <p:nvGrpSpPr>
          <p:cNvPr id="45" name="Grupo 44">
            <a:extLst>
              <a:ext uri="{FF2B5EF4-FFF2-40B4-BE49-F238E27FC236}">
                <a16:creationId xmlns:a16="http://schemas.microsoft.com/office/drawing/2014/main" id="{682B1AC8-CC19-FE69-2407-FC14C223F8C5}"/>
              </a:ext>
            </a:extLst>
          </p:cNvPr>
          <p:cNvGrpSpPr/>
          <p:nvPr/>
        </p:nvGrpSpPr>
        <p:grpSpPr>
          <a:xfrm>
            <a:off x="3834116" y="2805424"/>
            <a:ext cx="1342034" cy="2769932"/>
            <a:chOff x="3834116" y="2805424"/>
            <a:chExt cx="1342034" cy="2769932"/>
          </a:xfrm>
        </p:grpSpPr>
        <p:grpSp>
          <p:nvGrpSpPr>
            <p:cNvPr id="46" name="Grupo 45">
              <a:extLst>
                <a:ext uri="{FF2B5EF4-FFF2-40B4-BE49-F238E27FC236}">
                  <a16:creationId xmlns:a16="http://schemas.microsoft.com/office/drawing/2014/main" id="{1C1B8D3A-2AAB-BE3B-AC66-6913594DD7AE}"/>
                </a:ext>
              </a:extLst>
            </p:cNvPr>
            <p:cNvGrpSpPr/>
            <p:nvPr/>
          </p:nvGrpSpPr>
          <p:grpSpPr>
            <a:xfrm>
              <a:off x="3900440" y="2805424"/>
              <a:ext cx="1209387" cy="1818803"/>
              <a:chOff x="3900440" y="2805424"/>
              <a:chExt cx="1209387" cy="1818803"/>
            </a:xfrm>
          </p:grpSpPr>
          <p:sp>
            <p:nvSpPr>
              <p:cNvPr id="60" name="CuadroTexto 59">
                <a:extLst>
                  <a:ext uri="{FF2B5EF4-FFF2-40B4-BE49-F238E27FC236}">
                    <a16:creationId xmlns:a16="http://schemas.microsoft.com/office/drawing/2014/main" id="{11477975-899A-72B7-BCF2-069A68260E16}"/>
                  </a:ext>
                </a:extLst>
              </p:cNvPr>
              <p:cNvSpPr txBox="1"/>
              <p:nvPr/>
            </p:nvSpPr>
            <p:spPr>
              <a:xfrm>
                <a:off x="4113107" y="2805424"/>
                <a:ext cx="795411" cy="1477328"/>
              </a:xfrm>
              <a:prstGeom prst="rect">
                <a:avLst/>
              </a:prstGeom>
              <a:noFill/>
            </p:spPr>
            <p:txBody>
              <a:bodyPr wrap="none" rtlCol="0">
                <a:spAutoFit/>
              </a:bodyPr>
              <a:lstStyle/>
              <a:p>
                <a:pPr algn="ctr"/>
                <a:r>
                  <a:rPr lang="es-MX" b="1" u="sng" dirty="0"/>
                  <a:t>Cloud</a:t>
                </a:r>
              </a:p>
              <a:p>
                <a:pPr algn="ctr"/>
                <a:r>
                  <a:rPr lang="es-MX" dirty="0"/>
                  <a:t>AWS</a:t>
                </a:r>
              </a:p>
              <a:p>
                <a:pPr algn="ctr"/>
                <a:r>
                  <a:rPr lang="es-MX" dirty="0"/>
                  <a:t>OCI</a:t>
                </a:r>
              </a:p>
              <a:p>
                <a:pPr algn="ctr"/>
                <a:r>
                  <a:rPr lang="es-MX" dirty="0"/>
                  <a:t>GCC</a:t>
                </a:r>
              </a:p>
              <a:p>
                <a:pPr algn="ctr"/>
                <a:r>
                  <a:rPr lang="es-MX" dirty="0"/>
                  <a:t>AZURE</a:t>
                </a:r>
                <a:endParaRPr lang="en-US" dirty="0"/>
              </a:p>
            </p:txBody>
          </p:sp>
          <p:sp>
            <p:nvSpPr>
              <p:cNvPr id="61" name="Flecha: a la izquierda y derecha 60">
                <a:extLst>
                  <a:ext uri="{FF2B5EF4-FFF2-40B4-BE49-F238E27FC236}">
                    <a16:creationId xmlns:a16="http://schemas.microsoft.com/office/drawing/2014/main" id="{33D30E4F-5A1F-B3CC-A73A-D1D779EA0042}"/>
                  </a:ext>
                </a:extLst>
              </p:cNvPr>
              <p:cNvSpPr/>
              <p:nvPr/>
            </p:nvSpPr>
            <p:spPr>
              <a:xfrm>
                <a:off x="3900440" y="4075386"/>
                <a:ext cx="1209387" cy="548841"/>
              </a:xfrm>
              <a:prstGeom prst="lef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grpSp>
        <p:sp>
          <p:nvSpPr>
            <p:cNvPr id="59" name="CuadroTexto 58">
              <a:extLst>
                <a:ext uri="{FF2B5EF4-FFF2-40B4-BE49-F238E27FC236}">
                  <a16:creationId xmlns:a16="http://schemas.microsoft.com/office/drawing/2014/main" id="{C4CF74BE-AAF2-CDE2-936A-EF55E3F2513B}"/>
                </a:ext>
              </a:extLst>
            </p:cNvPr>
            <p:cNvSpPr txBox="1"/>
            <p:nvPr/>
          </p:nvSpPr>
          <p:spPr>
            <a:xfrm>
              <a:off x="3834116" y="4652026"/>
              <a:ext cx="1342034" cy="923330"/>
            </a:xfrm>
            <a:prstGeom prst="rect">
              <a:avLst/>
            </a:prstGeom>
            <a:noFill/>
          </p:spPr>
          <p:txBody>
            <a:bodyPr wrap="none" rtlCol="0">
              <a:spAutoFit/>
            </a:bodyPr>
            <a:lstStyle/>
            <a:p>
              <a:pPr algn="ctr"/>
              <a:r>
                <a:rPr lang="es-MX" dirty="0"/>
                <a:t>REST (JSON)</a:t>
              </a:r>
            </a:p>
            <a:p>
              <a:pPr algn="ctr"/>
              <a:r>
                <a:rPr lang="es-MX" dirty="0"/>
                <a:t>Sockets</a:t>
              </a:r>
            </a:p>
            <a:p>
              <a:pPr algn="ctr"/>
              <a:r>
                <a:rPr lang="es-MX" dirty="0" err="1"/>
                <a:t>WebSockets</a:t>
              </a:r>
              <a:endParaRPr lang="en-US" dirty="0"/>
            </a:p>
          </p:txBody>
        </p:sp>
      </p:grpSp>
      <p:sp>
        <p:nvSpPr>
          <p:cNvPr id="67" name="Rectángulo: esquinas redondeadas 66">
            <a:extLst>
              <a:ext uri="{FF2B5EF4-FFF2-40B4-BE49-F238E27FC236}">
                <a16:creationId xmlns:a16="http://schemas.microsoft.com/office/drawing/2014/main" id="{6B14310F-5CE0-775E-690D-313B4D7BF0B6}"/>
              </a:ext>
            </a:extLst>
          </p:cNvPr>
          <p:cNvSpPr/>
          <p:nvPr/>
        </p:nvSpPr>
        <p:spPr>
          <a:xfrm>
            <a:off x="6457839" y="3040364"/>
            <a:ext cx="2091788" cy="36768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err="1"/>
              <a:t>Kubernetes</a:t>
            </a:r>
            <a:endParaRPr lang="es-MX" dirty="0"/>
          </a:p>
        </p:txBody>
      </p:sp>
      <p:sp>
        <p:nvSpPr>
          <p:cNvPr id="68" name="Rectángulo: esquinas redondeadas 67">
            <a:extLst>
              <a:ext uri="{FF2B5EF4-FFF2-40B4-BE49-F238E27FC236}">
                <a16:creationId xmlns:a16="http://schemas.microsoft.com/office/drawing/2014/main" id="{AFC427CE-F83B-797E-545D-1563FBF73767}"/>
              </a:ext>
            </a:extLst>
          </p:cNvPr>
          <p:cNvSpPr/>
          <p:nvPr/>
        </p:nvSpPr>
        <p:spPr>
          <a:xfrm>
            <a:off x="5354801" y="6415931"/>
            <a:ext cx="1799626" cy="36768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err="1"/>
              <a:t>External</a:t>
            </a:r>
            <a:r>
              <a:rPr lang="es-MX" dirty="0"/>
              <a:t> </a:t>
            </a:r>
            <a:r>
              <a:rPr lang="es-MX" dirty="0" err="1"/>
              <a:t>Services</a:t>
            </a:r>
            <a:endParaRPr lang="es-MX" dirty="0"/>
          </a:p>
        </p:txBody>
      </p:sp>
      <p:sp>
        <p:nvSpPr>
          <p:cNvPr id="70" name="Rectángulo: esquinas redondeadas 69">
            <a:extLst>
              <a:ext uri="{FF2B5EF4-FFF2-40B4-BE49-F238E27FC236}">
                <a16:creationId xmlns:a16="http://schemas.microsoft.com/office/drawing/2014/main" id="{0622F214-6291-A019-6F01-FE6B0C087184}"/>
              </a:ext>
            </a:extLst>
          </p:cNvPr>
          <p:cNvSpPr/>
          <p:nvPr/>
        </p:nvSpPr>
        <p:spPr>
          <a:xfrm>
            <a:off x="7154427" y="6420357"/>
            <a:ext cx="1420068" cy="36768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err="1"/>
              <a:t>WorkFlow</a:t>
            </a:r>
            <a:r>
              <a:rPr lang="es-MX" dirty="0"/>
              <a:t> O </a:t>
            </a:r>
          </a:p>
        </p:txBody>
      </p:sp>
      <p:sp>
        <p:nvSpPr>
          <p:cNvPr id="71" name="Diagrama de flujo: disco magnético 70">
            <a:extLst>
              <a:ext uri="{FF2B5EF4-FFF2-40B4-BE49-F238E27FC236}">
                <a16:creationId xmlns:a16="http://schemas.microsoft.com/office/drawing/2014/main" id="{C5229022-123B-5DC0-696A-C8A4BC4C85A7}"/>
              </a:ext>
            </a:extLst>
          </p:cNvPr>
          <p:cNvSpPr/>
          <p:nvPr/>
        </p:nvSpPr>
        <p:spPr>
          <a:xfrm>
            <a:off x="10837271" y="3523160"/>
            <a:ext cx="1180557" cy="1283158"/>
          </a:xfrm>
          <a:prstGeom prst="flowChartMagneticDisk">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Oracle</a:t>
            </a:r>
          </a:p>
          <a:p>
            <a:pPr algn="ctr"/>
            <a:r>
              <a:rPr lang="es-MX" dirty="0" err="1"/>
              <a:t>SQLServer</a:t>
            </a:r>
            <a:endParaRPr lang="es-MX" dirty="0"/>
          </a:p>
          <a:p>
            <a:pPr algn="ctr"/>
            <a:r>
              <a:rPr lang="es-MX" dirty="0"/>
              <a:t>MySQL</a:t>
            </a:r>
          </a:p>
          <a:p>
            <a:pPr algn="ctr"/>
            <a:r>
              <a:rPr lang="es-MX" dirty="0" err="1"/>
              <a:t>Postgres</a:t>
            </a:r>
            <a:endParaRPr lang="en-US" dirty="0"/>
          </a:p>
        </p:txBody>
      </p:sp>
      <p:grpSp>
        <p:nvGrpSpPr>
          <p:cNvPr id="72" name="Grupo 71">
            <a:extLst>
              <a:ext uri="{FF2B5EF4-FFF2-40B4-BE49-F238E27FC236}">
                <a16:creationId xmlns:a16="http://schemas.microsoft.com/office/drawing/2014/main" id="{832AC3A3-C581-F499-34FE-60878948C146}"/>
              </a:ext>
            </a:extLst>
          </p:cNvPr>
          <p:cNvGrpSpPr/>
          <p:nvPr/>
        </p:nvGrpSpPr>
        <p:grpSpPr>
          <a:xfrm>
            <a:off x="9670882" y="3496762"/>
            <a:ext cx="972959" cy="1594031"/>
            <a:chOff x="9670882" y="1780141"/>
            <a:chExt cx="972959" cy="1594031"/>
          </a:xfrm>
        </p:grpSpPr>
        <p:pic>
          <p:nvPicPr>
            <p:cNvPr id="73" name="Imagen 72">
              <a:extLst>
                <a:ext uri="{FF2B5EF4-FFF2-40B4-BE49-F238E27FC236}">
                  <a16:creationId xmlns:a16="http://schemas.microsoft.com/office/drawing/2014/main" id="{5CA82946-952B-1FC4-DFD2-5C1B83A164F7}"/>
                </a:ext>
              </a:extLst>
            </p:cNvPr>
            <p:cNvPicPr>
              <a:picLocks noChangeAspect="1"/>
            </p:cNvPicPr>
            <p:nvPr/>
          </p:nvPicPr>
          <p:blipFill>
            <a:blip r:embed="rId8"/>
            <a:stretch>
              <a:fillRect/>
            </a:stretch>
          </p:blipFill>
          <p:spPr>
            <a:xfrm>
              <a:off x="9883663" y="1780141"/>
              <a:ext cx="609600" cy="942975"/>
            </a:xfrm>
            <a:prstGeom prst="rect">
              <a:avLst/>
            </a:prstGeom>
          </p:spPr>
        </p:pic>
        <p:sp>
          <p:nvSpPr>
            <p:cNvPr id="74" name="CuadroTexto 73">
              <a:extLst>
                <a:ext uri="{FF2B5EF4-FFF2-40B4-BE49-F238E27FC236}">
                  <a16:creationId xmlns:a16="http://schemas.microsoft.com/office/drawing/2014/main" id="{0D07F866-6849-A155-DB13-19656BAC30D2}"/>
                </a:ext>
              </a:extLst>
            </p:cNvPr>
            <p:cNvSpPr txBox="1"/>
            <p:nvPr/>
          </p:nvSpPr>
          <p:spPr>
            <a:xfrm>
              <a:off x="9670882" y="2727841"/>
              <a:ext cx="972959" cy="646331"/>
            </a:xfrm>
            <a:prstGeom prst="rect">
              <a:avLst/>
            </a:prstGeom>
            <a:noFill/>
          </p:spPr>
          <p:txBody>
            <a:bodyPr wrap="none" rtlCol="0">
              <a:spAutoFit/>
            </a:bodyPr>
            <a:lstStyle/>
            <a:p>
              <a:r>
                <a:rPr lang="es-MX" dirty="0"/>
                <a:t>Servidor</a:t>
              </a:r>
            </a:p>
            <a:p>
              <a:pPr algn="ctr"/>
              <a:r>
                <a:rPr lang="es-MX" dirty="0"/>
                <a:t>DB</a:t>
              </a:r>
              <a:endParaRPr lang="en-US" dirty="0"/>
            </a:p>
          </p:txBody>
        </p:sp>
      </p:grpSp>
      <p:sp>
        <p:nvSpPr>
          <p:cNvPr id="75" name="Diagrama de flujo: disco magnético 74">
            <a:extLst>
              <a:ext uri="{FF2B5EF4-FFF2-40B4-BE49-F238E27FC236}">
                <a16:creationId xmlns:a16="http://schemas.microsoft.com/office/drawing/2014/main" id="{B154F3ED-0ABE-EB67-DC5B-CDFEB15B00A0}"/>
              </a:ext>
            </a:extLst>
          </p:cNvPr>
          <p:cNvSpPr/>
          <p:nvPr/>
        </p:nvSpPr>
        <p:spPr>
          <a:xfrm>
            <a:off x="10837271" y="5209127"/>
            <a:ext cx="1180557" cy="1283158"/>
          </a:xfrm>
          <a:prstGeom prst="flowChartMagneticDisk">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Oracle</a:t>
            </a:r>
          </a:p>
          <a:p>
            <a:pPr algn="ctr"/>
            <a:r>
              <a:rPr lang="es-MX" dirty="0" err="1"/>
              <a:t>SQLServer</a:t>
            </a:r>
            <a:endParaRPr lang="es-MX" dirty="0"/>
          </a:p>
          <a:p>
            <a:pPr algn="ctr"/>
            <a:r>
              <a:rPr lang="es-MX" dirty="0"/>
              <a:t>MySQL</a:t>
            </a:r>
          </a:p>
          <a:p>
            <a:pPr algn="ctr"/>
            <a:r>
              <a:rPr lang="es-MX" dirty="0" err="1"/>
              <a:t>Postgres</a:t>
            </a:r>
            <a:endParaRPr lang="en-US" dirty="0"/>
          </a:p>
        </p:txBody>
      </p:sp>
      <p:grpSp>
        <p:nvGrpSpPr>
          <p:cNvPr id="76" name="Grupo 75">
            <a:extLst>
              <a:ext uri="{FF2B5EF4-FFF2-40B4-BE49-F238E27FC236}">
                <a16:creationId xmlns:a16="http://schemas.microsoft.com/office/drawing/2014/main" id="{3C02BC6F-20D7-B940-8E22-70257468147F}"/>
              </a:ext>
            </a:extLst>
          </p:cNvPr>
          <p:cNvGrpSpPr/>
          <p:nvPr/>
        </p:nvGrpSpPr>
        <p:grpSpPr>
          <a:xfrm>
            <a:off x="9670882" y="5182729"/>
            <a:ext cx="972959" cy="1594031"/>
            <a:chOff x="9670882" y="1780141"/>
            <a:chExt cx="972959" cy="1594031"/>
          </a:xfrm>
        </p:grpSpPr>
        <p:pic>
          <p:nvPicPr>
            <p:cNvPr id="77" name="Imagen 76">
              <a:extLst>
                <a:ext uri="{FF2B5EF4-FFF2-40B4-BE49-F238E27FC236}">
                  <a16:creationId xmlns:a16="http://schemas.microsoft.com/office/drawing/2014/main" id="{23997CDF-7CA9-33B1-C5B5-EF0542D4D85F}"/>
                </a:ext>
              </a:extLst>
            </p:cNvPr>
            <p:cNvPicPr>
              <a:picLocks noChangeAspect="1"/>
            </p:cNvPicPr>
            <p:nvPr/>
          </p:nvPicPr>
          <p:blipFill>
            <a:blip r:embed="rId8"/>
            <a:stretch>
              <a:fillRect/>
            </a:stretch>
          </p:blipFill>
          <p:spPr>
            <a:xfrm>
              <a:off x="9883663" y="1780141"/>
              <a:ext cx="609600" cy="942975"/>
            </a:xfrm>
            <a:prstGeom prst="rect">
              <a:avLst/>
            </a:prstGeom>
          </p:spPr>
        </p:pic>
        <p:sp>
          <p:nvSpPr>
            <p:cNvPr id="78" name="CuadroTexto 77">
              <a:extLst>
                <a:ext uri="{FF2B5EF4-FFF2-40B4-BE49-F238E27FC236}">
                  <a16:creationId xmlns:a16="http://schemas.microsoft.com/office/drawing/2014/main" id="{E7E7A99B-AAA0-6902-9679-5FF37FABF778}"/>
                </a:ext>
              </a:extLst>
            </p:cNvPr>
            <p:cNvSpPr txBox="1"/>
            <p:nvPr/>
          </p:nvSpPr>
          <p:spPr>
            <a:xfrm>
              <a:off x="9670882" y="2727841"/>
              <a:ext cx="972959" cy="646331"/>
            </a:xfrm>
            <a:prstGeom prst="rect">
              <a:avLst/>
            </a:prstGeom>
            <a:noFill/>
          </p:spPr>
          <p:txBody>
            <a:bodyPr wrap="none" rtlCol="0">
              <a:spAutoFit/>
            </a:bodyPr>
            <a:lstStyle/>
            <a:p>
              <a:r>
                <a:rPr lang="es-MX" dirty="0"/>
                <a:t>Servidor</a:t>
              </a:r>
            </a:p>
            <a:p>
              <a:pPr algn="ctr"/>
              <a:r>
                <a:rPr lang="es-MX" dirty="0"/>
                <a:t>DB</a:t>
              </a:r>
              <a:endParaRPr lang="en-US" dirty="0"/>
            </a:p>
          </p:txBody>
        </p:sp>
      </p:grpSp>
    </p:spTree>
    <p:extLst>
      <p:ext uri="{BB962C8B-B14F-4D97-AF65-F5344CB8AC3E}">
        <p14:creationId xmlns:p14="http://schemas.microsoft.com/office/powerpoint/2010/main" val="1881809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6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6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25"/>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3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42"/>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3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43"/>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41"/>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32"/>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68"/>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70"/>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72"/>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71"/>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76"/>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17" grpId="0" animBg="1"/>
      <p:bldP spid="19" grpId="0" animBg="1"/>
      <p:bldP spid="21" grpId="0" animBg="1"/>
      <p:bldP spid="29" grpId="0" animBg="1"/>
      <p:bldP spid="38" grpId="0" animBg="1"/>
      <p:bldP spid="5" grpId="0" animBg="1"/>
      <p:bldP spid="6" grpId="0" animBg="1"/>
      <p:bldP spid="15" grpId="0" animBg="1"/>
      <p:bldP spid="22" grpId="0" animBg="1"/>
      <p:bldP spid="25" grpId="0" animBg="1"/>
      <p:bldP spid="31" grpId="0" animBg="1"/>
      <p:bldP spid="32" grpId="0" animBg="1"/>
      <p:bldP spid="33" grpId="0" animBg="1"/>
      <p:bldP spid="41" grpId="0" animBg="1"/>
      <p:bldP spid="42" grpId="0" animBg="1"/>
      <p:bldP spid="43" grpId="0" animBg="1"/>
      <p:bldP spid="67" grpId="0" animBg="1"/>
      <p:bldP spid="68" grpId="0" animBg="1"/>
      <p:bldP spid="70" grpId="0" animBg="1"/>
      <p:bldP spid="71" grpId="0" animBg="1"/>
      <p:bldP spid="7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4.1.4 Internet </a:t>
            </a:r>
            <a:r>
              <a:rPr lang="pt-BR" dirty="0" err="1">
                <a:latin typeface="Arial Rounded MT Bold" panose="020F0704030504030204" pitchFamily="34" charset="0"/>
              </a:rPr>
              <a:t>of</a:t>
            </a:r>
            <a:r>
              <a:rPr lang="pt-BR" dirty="0">
                <a:latin typeface="Arial Rounded MT Bold" panose="020F0704030504030204" pitchFamily="34" charset="0"/>
              </a:rPr>
              <a:t> </a:t>
            </a:r>
            <a:r>
              <a:rPr lang="pt-BR" dirty="0" err="1">
                <a:latin typeface="Arial Rounded MT Bold" panose="020F0704030504030204" pitchFamily="34" charset="0"/>
              </a:rPr>
              <a:t>things</a:t>
            </a:r>
            <a:r>
              <a:rPr lang="pt-BR" dirty="0">
                <a:latin typeface="Arial Rounded MT Bold" panose="020F0704030504030204" pitchFamily="34" charset="0"/>
              </a:rPr>
              <a:t> – </a:t>
            </a:r>
            <a:r>
              <a:rPr lang="pt-BR" dirty="0" err="1">
                <a:latin typeface="Arial Rounded MT Bold" panose="020F0704030504030204" pitchFamily="34" charset="0"/>
              </a:rPr>
              <a:t>edge</a:t>
            </a:r>
            <a:r>
              <a:rPr lang="pt-BR" dirty="0">
                <a:latin typeface="Arial Rounded MT Bold" panose="020F0704030504030204" pitchFamily="34" charset="0"/>
              </a:rPr>
              <a:t> </a:t>
            </a:r>
            <a:r>
              <a:rPr lang="pt-BR" dirty="0" err="1">
                <a:latin typeface="Arial Rounded MT Bold" panose="020F0704030504030204" pitchFamily="34" charset="0"/>
              </a:rPr>
              <a:t>computing</a:t>
            </a:r>
            <a:endParaRPr lang="en-US" dirty="0">
              <a:latin typeface="Arial Rounded MT Bold" panose="020F0704030504030204" pitchFamily="34" charset="0"/>
            </a:endParaRPr>
          </a:p>
        </p:txBody>
      </p:sp>
      <p:pic>
        <p:nvPicPr>
          <p:cNvPr id="3" name="Imagen 2">
            <a:extLst>
              <a:ext uri="{FF2B5EF4-FFF2-40B4-BE49-F238E27FC236}">
                <a16:creationId xmlns:a16="http://schemas.microsoft.com/office/drawing/2014/main" id="{101D1274-7F7E-6189-9E1F-040FFB43A094}"/>
              </a:ext>
            </a:extLst>
          </p:cNvPr>
          <p:cNvPicPr>
            <a:picLocks noChangeAspect="1"/>
          </p:cNvPicPr>
          <p:nvPr/>
        </p:nvPicPr>
        <p:blipFill rotWithShape="1">
          <a:blip r:embed="rId2"/>
          <a:srcRect t="8747"/>
          <a:stretch/>
        </p:blipFill>
        <p:spPr>
          <a:xfrm>
            <a:off x="423395" y="1273189"/>
            <a:ext cx="5099848" cy="4653756"/>
          </a:xfrm>
          <a:prstGeom prst="rect">
            <a:avLst/>
          </a:prstGeom>
        </p:spPr>
      </p:pic>
      <p:pic>
        <p:nvPicPr>
          <p:cNvPr id="6" name="Imagen 5">
            <a:extLst>
              <a:ext uri="{FF2B5EF4-FFF2-40B4-BE49-F238E27FC236}">
                <a16:creationId xmlns:a16="http://schemas.microsoft.com/office/drawing/2014/main" id="{8C0E4583-B6C7-0158-84BF-0A9869BB0B2B}"/>
              </a:ext>
            </a:extLst>
          </p:cNvPr>
          <p:cNvPicPr>
            <a:picLocks noChangeAspect="1"/>
          </p:cNvPicPr>
          <p:nvPr/>
        </p:nvPicPr>
        <p:blipFill>
          <a:blip r:embed="rId3"/>
          <a:stretch>
            <a:fillRect/>
          </a:stretch>
        </p:blipFill>
        <p:spPr>
          <a:xfrm>
            <a:off x="6096000" y="1273189"/>
            <a:ext cx="5873896" cy="4518984"/>
          </a:xfrm>
          <a:prstGeom prst="rect">
            <a:avLst/>
          </a:prstGeom>
        </p:spPr>
      </p:pic>
    </p:spTree>
    <p:extLst>
      <p:ext uri="{BB962C8B-B14F-4D97-AF65-F5344CB8AC3E}">
        <p14:creationId xmlns:p14="http://schemas.microsoft.com/office/powerpoint/2010/main" val="529833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4.2 </a:t>
            </a:r>
            <a:r>
              <a:rPr lang="pt-BR" dirty="0" err="1">
                <a:latin typeface="Arial Rounded MT Bold" panose="020F0704030504030204" pitchFamily="34" charset="0"/>
              </a:rPr>
              <a:t>Flask</a:t>
            </a:r>
            <a:r>
              <a:rPr lang="pt-BR" dirty="0">
                <a:latin typeface="Arial Rounded MT Bold" panose="020F0704030504030204" pitchFamily="34" charset="0"/>
              </a:rPr>
              <a:t>: </a:t>
            </a:r>
            <a:r>
              <a:rPr lang="pt-BR" dirty="0" err="1">
                <a:latin typeface="Arial Rounded MT Bold" panose="020F0704030504030204" pitchFamily="34" charset="0"/>
              </a:rPr>
              <a:t>Creacion</a:t>
            </a:r>
            <a:r>
              <a:rPr lang="pt-BR" dirty="0">
                <a:latin typeface="Arial Rounded MT Bold" panose="020F0704030504030204" pitchFamily="34" charset="0"/>
              </a:rPr>
              <a:t> de </a:t>
            </a:r>
            <a:r>
              <a:rPr lang="pt-BR" dirty="0" err="1">
                <a:latin typeface="Arial Rounded MT Bold" panose="020F0704030504030204" pitchFamily="34" charset="0"/>
              </a:rPr>
              <a:t>aplicaciones</a:t>
            </a:r>
            <a:r>
              <a:rPr lang="pt-BR" dirty="0">
                <a:latin typeface="Arial Rounded MT Bold" panose="020F0704030504030204" pitchFamily="34" charset="0"/>
              </a:rPr>
              <a:t> web </a:t>
            </a:r>
            <a:r>
              <a:rPr lang="pt-BR" dirty="0" err="1">
                <a:latin typeface="Arial Rounded MT Bold" panose="020F0704030504030204" pitchFamily="34" charset="0"/>
              </a:rPr>
              <a:t>basicas</a:t>
            </a:r>
            <a:endParaRPr lang="en-US" dirty="0">
              <a:latin typeface="Arial Rounded MT Bold" panose="020F0704030504030204" pitchFamily="34" charset="0"/>
            </a:endParaRPr>
          </a:p>
        </p:txBody>
      </p:sp>
      <p:sp>
        <p:nvSpPr>
          <p:cNvPr id="2" name="CuadroTexto 1">
            <a:extLst>
              <a:ext uri="{FF2B5EF4-FFF2-40B4-BE49-F238E27FC236}">
                <a16:creationId xmlns:a16="http://schemas.microsoft.com/office/drawing/2014/main" id="{FC5E560E-38D9-419B-2210-5D3A660D8E88}"/>
              </a:ext>
            </a:extLst>
          </p:cNvPr>
          <p:cNvSpPr txBox="1"/>
          <p:nvPr/>
        </p:nvSpPr>
        <p:spPr>
          <a:xfrm>
            <a:off x="634020" y="1052178"/>
            <a:ext cx="3262432" cy="584775"/>
          </a:xfrm>
          <a:prstGeom prst="rect">
            <a:avLst/>
          </a:prstGeom>
          <a:noFill/>
        </p:spPr>
        <p:txBody>
          <a:bodyPr wrap="none" rtlCol="0">
            <a:spAutoFit/>
          </a:bodyPr>
          <a:lstStyle/>
          <a:p>
            <a:r>
              <a:rPr lang="en-US" sz="3200" dirty="0" err="1"/>
              <a:t>Capa</a:t>
            </a:r>
            <a:r>
              <a:rPr lang="en-US" sz="3200" dirty="0"/>
              <a:t> </a:t>
            </a:r>
            <a:r>
              <a:rPr lang="en-US" sz="3200" dirty="0" err="1"/>
              <a:t>Presentación</a:t>
            </a:r>
            <a:endParaRPr lang="en-US" sz="3200" dirty="0"/>
          </a:p>
        </p:txBody>
      </p:sp>
      <p:sp>
        <p:nvSpPr>
          <p:cNvPr id="3" name="CuadroTexto 2">
            <a:extLst>
              <a:ext uri="{FF2B5EF4-FFF2-40B4-BE49-F238E27FC236}">
                <a16:creationId xmlns:a16="http://schemas.microsoft.com/office/drawing/2014/main" id="{2D76AF38-6AEB-3BC2-9C80-B581CAF866CA}"/>
              </a:ext>
            </a:extLst>
          </p:cNvPr>
          <p:cNvSpPr txBox="1"/>
          <p:nvPr/>
        </p:nvSpPr>
        <p:spPr>
          <a:xfrm>
            <a:off x="5202967" y="1051248"/>
            <a:ext cx="2896947" cy="584775"/>
          </a:xfrm>
          <a:prstGeom prst="rect">
            <a:avLst/>
          </a:prstGeom>
          <a:noFill/>
        </p:spPr>
        <p:txBody>
          <a:bodyPr wrap="none" rtlCol="0">
            <a:spAutoFit/>
          </a:bodyPr>
          <a:lstStyle/>
          <a:p>
            <a:r>
              <a:rPr lang="en-US" sz="3200" dirty="0" err="1"/>
              <a:t>Capa</a:t>
            </a:r>
            <a:r>
              <a:rPr lang="en-US" sz="3200" dirty="0"/>
              <a:t> </a:t>
            </a:r>
            <a:r>
              <a:rPr lang="en-US" sz="3200" dirty="0" err="1"/>
              <a:t>Aplicación</a:t>
            </a:r>
            <a:endParaRPr lang="en-US" sz="3200" dirty="0"/>
          </a:p>
        </p:txBody>
      </p:sp>
      <p:sp>
        <p:nvSpPr>
          <p:cNvPr id="4" name="CuadroTexto 3">
            <a:extLst>
              <a:ext uri="{FF2B5EF4-FFF2-40B4-BE49-F238E27FC236}">
                <a16:creationId xmlns:a16="http://schemas.microsoft.com/office/drawing/2014/main" id="{B2340699-31E9-6140-71FB-9DA0201B2AB0}"/>
              </a:ext>
            </a:extLst>
          </p:cNvPr>
          <p:cNvSpPr txBox="1"/>
          <p:nvPr/>
        </p:nvSpPr>
        <p:spPr>
          <a:xfrm>
            <a:off x="9406429" y="1051249"/>
            <a:ext cx="2151551" cy="584775"/>
          </a:xfrm>
          <a:prstGeom prst="rect">
            <a:avLst/>
          </a:prstGeom>
          <a:noFill/>
        </p:spPr>
        <p:txBody>
          <a:bodyPr wrap="none" rtlCol="0">
            <a:spAutoFit/>
          </a:bodyPr>
          <a:lstStyle/>
          <a:p>
            <a:r>
              <a:rPr lang="en-US" sz="3200" dirty="0" err="1"/>
              <a:t>Capa</a:t>
            </a:r>
            <a:r>
              <a:rPr lang="en-US" sz="3200" dirty="0"/>
              <a:t> Datos</a:t>
            </a:r>
          </a:p>
        </p:txBody>
      </p:sp>
      <p:pic>
        <p:nvPicPr>
          <p:cNvPr id="6" name="Imagen 5">
            <a:extLst>
              <a:ext uri="{FF2B5EF4-FFF2-40B4-BE49-F238E27FC236}">
                <a16:creationId xmlns:a16="http://schemas.microsoft.com/office/drawing/2014/main" id="{9908C0C8-9B1F-D8F4-43F1-C8EF5D4E7253}"/>
              </a:ext>
            </a:extLst>
          </p:cNvPr>
          <p:cNvPicPr>
            <a:picLocks noChangeAspect="1"/>
          </p:cNvPicPr>
          <p:nvPr/>
        </p:nvPicPr>
        <p:blipFill>
          <a:blip r:embed="rId2"/>
          <a:stretch>
            <a:fillRect/>
          </a:stretch>
        </p:blipFill>
        <p:spPr>
          <a:xfrm>
            <a:off x="1377538" y="1749120"/>
            <a:ext cx="1371600" cy="942975"/>
          </a:xfrm>
          <a:prstGeom prst="rect">
            <a:avLst/>
          </a:prstGeom>
        </p:spPr>
      </p:pic>
      <p:sp>
        <p:nvSpPr>
          <p:cNvPr id="8" name="Diagrama de flujo: disco magnético 7">
            <a:extLst>
              <a:ext uri="{FF2B5EF4-FFF2-40B4-BE49-F238E27FC236}">
                <a16:creationId xmlns:a16="http://schemas.microsoft.com/office/drawing/2014/main" id="{5CECAFC1-57AB-2115-8EF2-E55984C37ABB}"/>
              </a:ext>
            </a:extLst>
          </p:cNvPr>
          <p:cNvSpPr/>
          <p:nvPr/>
        </p:nvSpPr>
        <p:spPr>
          <a:xfrm>
            <a:off x="9960085" y="1674091"/>
            <a:ext cx="1180557" cy="1044322"/>
          </a:xfrm>
          <a:prstGeom prst="flowChartMagneticDisk">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err="1"/>
              <a:t>Database</a:t>
            </a:r>
            <a:endParaRPr lang="en-US" dirty="0"/>
          </a:p>
        </p:txBody>
      </p:sp>
      <p:pic>
        <p:nvPicPr>
          <p:cNvPr id="9" name="Imagen 8">
            <a:extLst>
              <a:ext uri="{FF2B5EF4-FFF2-40B4-BE49-F238E27FC236}">
                <a16:creationId xmlns:a16="http://schemas.microsoft.com/office/drawing/2014/main" id="{3B0806A5-F5E0-4A04-2D70-6D23E30D85FF}"/>
              </a:ext>
            </a:extLst>
          </p:cNvPr>
          <p:cNvPicPr>
            <a:picLocks noChangeAspect="1"/>
          </p:cNvPicPr>
          <p:nvPr/>
        </p:nvPicPr>
        <p:blipFill>
          <a:blip r:embed="rId3"/>
          <a:stretch>
            <a:fillRect/>
          </a:stretch>
        </p:blipFill>
        <p:spPr>
          <a:xfrm>
            <a:off x="6096000" y="1749120"/>
            <a:ext cx="1226471" cy="1044322"/>
          </a:xfrm>
          <a:prstGeom prst="rect">
            <a:avLst/>
          </a:prstGeom>
        </p:spPr>
      </p:pic>
      <p:sp>
        <p:nvSpPr>
          <p:cNvPr id="10" name="CuadroTexto 9">
            <a:extLst>
              <a:ext uri="{FF2B5EF4-FFF2-40B4-BE49-F238E27FC236}">
                <a16:creationId xmlns:a16="http://schemas.microsoft.com/office/drawing/2014/main" id="{12C30621-0ECD-5337-E8DA-33F5FB7FEC0F}"/>
              </a:ext>
            </a:extLst>
          </p:cNvPr>
          <p:cNvSpPr txBox="1"/>
          <p:nvPr/>
        </p:nvSpPr>
        <p:spPr>
          <a:xfrm>
            <a:off x="1005444" y="3429000"/>
            <a:ext cx="2165978" cy="1200329"/>
          </a:xfrm>
          <a:prstGeom prst="rect">
            <a:avLst/>
          </a:prstGeom>
          <a:noFill/>
        </p:spPr>
        <p:txBody>
          <a:bodyPr wrap="none" rtlCol="0">
            <a:spAutoFit/>
          </a:bodyPr>
          <a:lstStyle/>
          <a:p>
            <a:r>
              <a:rPr lang="es-MX" dirty="0">
                <a:hlinkClick r:id="rId4"/>
              </a:rPr>
              <a:t>http://localhost:5000</a:t>
            </a:r>
            <a:endParaRPr lang="es-MX" dirty="0"/>
          </a:p>
          <a:p>
            <a:r>
              <a:rPr lang="es-MX" dirty="0" err="1"/>
              <a:t>Get</a:t>
            </a:r>
            <a:r>
              <a:rPr lang="es-MX" dirty="0"/>
              <a:t> </a:t>
            </a:r>
            <a:r>
              <a:rPr lang="es-MX" dirty="0" err="1"/>
              <a:t>request</a:t>
            </a:r>
            <a:r>
              <a:rPr lang="es-MX" dirty="0"/>
              <a:t> - </a:t>
            </a:r>
            <a:r>
              <a:rPr lang="es-MX" dirty="0" err="1"/>
              <a:t>index</a:t>
            </a:r>
            <a:r>
              <a:rPr lang="es-MX" dirty="0"/>
              <a:t> </a:t>
            </a:r>
          </a:p>
          <a:p>
            <a:r>
              <a:rPr lang="en-US" dirty="0"/>
              <a:t>Frontend</a:t>
            </a:r>
          </a:p>
          <a:p>
            <a:r>
              <a:rPr lang="en-US" dirty="0"/>
              <a:t>Server side render</a:t>
            </a:r>
          </a:p>
        </p:txBody>
      </p:sp>
      <p:sp>
        <p:nvSpPr>
          <p:cNvPr id="11" name="CuadroTexto 10">
            <a:extLst>
              <a:ext uri="{FF2B5EF4-FFF2-40B4-BE49-F238E27FC236}">
                <a16:creationId xmlns:a16="http://schemas.microsoft.com/office/drawing/2014/main" id="{AFF0D827-C132-04F9-A64F-FB3D1EF0CA87}"/>
              </a:ext>
            </a:extLst>
          </p:cNvPr>
          <p:cNvSpPr txBox="1"/>
          <p:nvPr/>
        </p:nvSpPr>
        <p:spPr>
          <a:xfrm>
            <a:off x="5568451" y="3429000"/>
            <a:ext cx="2661306" cy="923330"/>
          </a:xfrm>
          <a:prstGeom prst="rect">
            <a:avLst/>
          </a:prstGeom>
          <a:noFill/>
        </p:spPr>
        <p:txBody>
          <a:bodyPr wrap="none" rtlCol="0">
            <a:spAutoFit/>
          </a:bodyPr>
          <a:lstStyle/>
          <a:p>
            <a:r>
              <a:rPr lang="es-MX" dirty="0">
                <a:hlinkClick r:id="rId5"/>
              </a:rPr>
              <a:t>http://localhost:5000/add</a:t>
            </a:r>
            <a:endParaRPr lang="es-MX" dirty="0"/>
          </a:p>
          <a:p>
            <a:r>
              <a:rPr lang="es-MX" dirty="0"/>
              <a:t>API – Post </a:t>
            </a:r>
            <a:r>
              <a:rPr lang="es-MX" dirty="0" err="1"/>
              <a:t>Request</a:t>
            </a:r>
            <a:r>
              <a:rPr lang="es-MX" dirty="0"/>
              <a:t>  </a:t>
            </a:r>
          </a:p>
          <a:p>
            <a:r>
              <a:rPr lang="en-US" dirty="0"/>
              <a:t>Backend</a:t>
            </a:r>
          </a:p>
        </p:txBody>
      </p:sp>
      <p:sp>
        <p:nvSpPr>
          <p:cNvPr id="12" name="CuadroTexto 11">
            <a:extLst>
              <a:ext uri="{FF2B5EF4-FFF2-40B4-BE49-F238E27FC236}">
                <a16:creationId xmlns:a16="http://schemas.microsoft.com/office/drawing/2014/main" id="{2F9FE612-FCB6-D655-5C5A-23C114161DBD}"/>
              </a:ext>
            </a:extLst>
          </p:cNvPr>
          <p:cNvSpPr txBox="1"/>
          <p:nvPr/>
        </p:nvSpPr>
        <p:spPr>
          <a:xfrm>
            <a:off x="5568451" y="4352330"/>
            <a:ext cx="2940228" cy="923330"/>
          </a:xfrm>
          <a:prstGeom prst="rect">
            <a:avLst/>
          </a:prstGeom>
          <a:noFill/>
        </p:spPr>
        <p:txBody>
          <a:bodyPr wrap="none" rtlCol="0">
            <a:spAutoFit/>
          </a:bodyPr>
          <a:lstStyle/>
          <a:p>
            <a:r>
              <a:rPr lang="es-MX" dirty="0">
                <a:hlinkClick r:id="rId6"/>
              </a:rPr>
              <a:t>http://localhost:5000/update</a:t>
            </a:r>
            <a:endParaRPr lang="es-MX" dirty="0"/>
          </a:p>
          <a:p>
            <a:r>
              <a:rPr lang="es-MX" dirty="0"/>
              <a:t>API – Post </a:t>
            </a:r>
            <a:r>
              <a:rPr lang="es-MX" dirty="0" err="1"/>
              <a:t>Request</a:t>
            </a:r>
            <a:r>
              <a:rPr lang="es-MX" dirty="0"/>
              <a:t>  </a:t>
            </a:r>
          </a:p>
          <a:p>
            <a:r>
              <a:rPr lang="en-US" dirty="0"/>
              <a:t>Backend</a:t>
            </a:r>
          </a:p>
        </p:txBody>
      </p:sp>
      <p:sp>
        <p:nvSpPr>
          <p:cNvPr id="13" name="CuadroTexto 12">
            <a:extLst>
              <a:ext uri="{FF2B5EF4-FFF2-40B4-BE49-F238E27FC236}">
                <a16:creationId xmlns:a16="http://schemas.microsoft.com/office/drawing/2014/main" id="{6B4AA915-F19C-7C33-A87F-CE899C056680}"/>
              </a:ext>
            </a:extLst>
          </p:cNvPr>
          <p:cNvSpPr txBox="1"/>
          <p:nvPr/>
        </p:nvSpPr>
        <p:spPr>
          <a:xfrm>
            <a:off x="5568451" y="5345087"/>
            <a:ext cx="2868093" cy="923330"/>
          </a:xfrm>
          <a:prstGeom prst="rect">
            <a:avLst/>
          </a:prstGeom>
          <a:noFill/>
        </p:spPr>
        <p:txBody>
          <a:bodyPr wrap="none" rtlCol="0">
            <a:spAutoFit/>
          </a:bodyPr>
          <a:lstStyle/>
          <a:p>
            <a:r>
              <a:rPr lang="es-MX" dirty="0">
                <a:hlinkClick r:id="rId6"/>
              </a:rPr>
              <a:t>http://localhost:5000/delete</a:t>
            </a:r>
            <a:endParaRPr lang="es-MX" dirty="0"/>
          </a:p>
          <a:p>
            <a:r>
              <a:rPr lang="es-MX" dirty="0"/>
              <a:t>API – Post </a:t>
            </a:r>
            <a:r>
              <a:rPr lang="es-MX" dirty="0" err="1"/>
              <a:t>Request</a:t>
            </a:r>
            <a:r>
              <a:rPr lang="es-MX" dirty="0"/>
              <a:t>  </a:t>
            </a:r>
          </a:p>
          <a:p>
            <a:r>
              <a:rPr lang="en-US" dirty="0"/>
              <a:t>Backend</a:t>
            </a:r>
          </a:p>
        </p:txBody>
      </p:sp>
      <p:sp>
        <p:nvSpPr>
          <p:cNvPr id="14" name="CuadroTexto 13">
            <a:extLst>
              <a:ext uri="{FF2B5EF4-FFF2-40B4-BE49-F238E27FC236}">
                <a16:creationId xmlns:a16="http://schemas.microsoft.com/office/drawing/2014/main" id="{65F17428-5298-8C2E-96DC-C585161D1305}"/>
              </a:ext>
            </a:extLst>
          </p:cNvPr>
          <p:cNvSpPr txBox="1"/>
          <p:nvPr/>
        </p:nvSpPr>
        <p:spPr>
          <a:xfrm>
            <a:off x="9080249" y="3429000"/>
            <a:ext cx="1973810" cy="1200329"/>
          </a:xfrm>
          <a:prstGeom prst="rect">
            <a:avLst/>
          </a:prstGeom>
          <a:noFill/>
        </p:spPr>
        <p:txBody>
          <a:bodyPr wrap="none" rtlCol="0">
            <a:spAutoFit/>
          </a:bodyPr>
          <a:lstStyle/>
          <a:p>
            <a:r>
              <a:rPr lang="es-MX" dirty="0"/>
              <a:t>./</a:t>
            </a:r>
            <a:r>
              <a:rPr lang="es-MX" dirty="0" err="1"/>
              <a:t>instance</a:t>
            </a:r>
            <a:r>
              <a:rPr lang="es-MX" dirty="0"/>
              <a:t>/</a:t>
            </a:r>
            <a:r>
              <a:rPr lang="es-MX" dirty="0" err="1"/>
              <a:t>db.sqlite</a:t>
            </a:r>
            <a:endParaRPr lang="es-MX" dirty="0"/>
          </a:p>
          <a:p>
            <a:r>
              <a:rPr lang="es-MX" dirty="0" err="1"/>
              <a:t>Database</a:t>
            </a:r>
            <a:r>
              <a:rPr lang="es-MX" dirty="0"/>
              <a:t>  </a:t>
            </a:r>
          </a:p>
          <a:p>
            <a:r>
              <a:rPr lang="en-US" dirty="0"/>
              <a:t>ORM Framework</a:t>
            </a:r>
          </a:p>
          <a:p>
            <a:r>
              <a:rPr lang="en-US" dirty="0"/>
              <a:t>Backend</a:t>
            </a:r>
          </a:p>
        </p:txBody>
      </p:sp>
    </p:spTree>
    <p:extLst>
      <p:ext uri="{BB962C8B-B14F-4D97-AF65-F5344CB8AC3E}">
        <p14:creationId xmlns:p14="http://schemas.microsoft.com/office/powerpoint/2010/main" val="398963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8" grpId="0" animBg="1"/>
      <p:bldP spid="10" grpId="0"/>
      <p:bldP spid="11" grpId="0"/>
      <p:bldP spid="12" grpId="0"/>
      <p:bldP spid="13"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544DAFE5-DF6F-365E-21EF-80359C25B670}"/>
              </a:ext>
            </a:extLst>
          </p:cNvPr>
          <p:cNvPicPr>
            <a:picLocks noChangeAspect="1"/>
          </p:cNvPicPr>
          <p:nvPr/>
        </p:nvPicPr>
        <p:blipFill>
          <a:blip r:embed="rId2"/>
          <a:stretch>
            <a:fillRect/>
          </a:stretch>
        </p:blipFill>
        <p:spPr>
          <a:xfrm>
            <a:off x="1740479" y="1008678"/>
            <a:ext cx="9083135" cy="5562090"/>
          </a:xfrm>
          <a:prstGeom prst="rect">
            <a:avLst/>
          </a:prstGeom>
        </p:spPr>
      </p:pic>
      <p:sp>
        <p:nvSpPr>
          <p:cNvPr id="3" name="Título 1">
            <a:extLst>
              <a:ext uri="{FF2B5EF4-FFF2-40B4-BE49-F238E27FC236}">
                <a16:creationId xmlns:a16="http://schemas.microsoft.com/office/drawing/2014/main" id="{DC8FA5EC-F412-8127-727A-B14645B161C4}"/>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4.2 </a:t>
            </a:r>
            <a:r>
              <a:rPr lang="pt-BR" dirty="0" err="1">
                <a:latin typeface="Arial Rounded MT Bold" panose="020F0704030504030204" pitchFamily="34" charset="0"/>
              </a:rPr>
              <a:t>Creacion</a:t>
            </a:r>
            <a:r>
              <a:rPr lang="pt-BR" dirty="0">
                <a:latin typeface="Arial Rounded MT Bold" panose="020F0704030504030204" pitchFamily="34" charset="0"/>
              </a:rPr>
              <a:t> de </a:t>
            </a:r>
            <a:r>
              <a:rPr lang="pt-BR" dirty="0" err="1">
                <a:latin typeface="Arial Rounded MT Bold" panose="020F0704030504030204" pitchFamily="34" charset="0"/>
              </a:rPr>
              <a:t>aplicaciones</a:t>
            </a:r>
            <a:r>
              <a:rPr lang="pt-BR" dirty="0">
                <a:latin typeface="Arial Rounded MT Bold" panose="020F0704030504030204" pitchFamily="34" charset="0"/>
              </a:rPr>
              <a:t> web básicas. API REST</a:t>
            </a:r>
            <a:endParaRPr lang="en-US" dirty="0">
              <a:latin typeface="Arial Rounded MT Bold" panose="020F0704030504030204" pitchFamily="34" charset="0"/>
            </a:endParaRPr>
          </a:p>
        </p:txBody>
      </p:sp>
      <p:pic>
        <p:nvPicPr>
          <p:cNvPr id="5" name="Imagen 4">
            <a:extLst>
              <a:ext uri="{FF2B5EF4-FFF2-40B4-BE49-F238E27FC236}">
                <a16:creationId xmlns:a16="http://schemas.microsoft.com/office/drawing/2014/main" id="{14AE43BD-BC48-BBFE-AAAD-CEFF7D227BBA}"/>
              </a:ext>
            </a:extLst>
          </p:cNvPr>
          <p:cNvPicPr>
            <a:picLocks noChangeAspect="1"/>
          </p:cNvPicPr>
          <p:nvPr/>
        </p:nvPicPr>
        <p:blipFill>
          <a:blip r:embed="rId3"/>
          <a:stretch>
            <a:fillRect/>
          </a:stretch>
        </p:blipFill>
        <p:spPr>
          <a:xfrm>
            <a:off x="2520838" y="1284155"/>
            <a:ext cx="7150324" cy="5011136"/>
          </a:xfrm>
          <a:prstGeom prst="rect">
            <a:avLst/>
          </a:prstGeom>
        </p:spPr>
      </p:pic>
      <p:pic>
        <p:nvPicPr>
          <p:cNvPr id="11" name="Imagen 10">
            <a:extLst>
              <a:ext uri="{FF2B5EF4-FFF2-40B4-BE49-F238E27FC236}">
                <a16:creationId xmlns:a16="http://schemas.microsoft.com/office/drawing/2014/main" id="{E2E33F90-3AD6-F8B5-8F36-F69A097A089D}"/>
              </a:ext>
            </a:extLst>
          </p:cNvPr>
          <p:cNvPicPr>
            <a:picLocks noChangeAspect="1"/>
          </p:cNvPicPr>
          <p:nvPr/>
        </p:nvPicPr>
        <p:blipFill>
          <a:blip r:embed="rId4"/>
          <a:stretch>
            <a:fillRect/>
          </a:stretch>
        </p:blipFill>
        <p:spPr>
          <a:xfrm>
            <a:off x="2159857" y="1078300"/>
            <a:ext cx="8244377" cy="5422845"/>
          </a:xfrm>
          <a:prstGeom prst="rect">
            <a:avLst/>
          </a:prstGeom>
        </p:spPr>
      </p:pic>
      <p:pic>
        <p:nvPicPr>
          <p:cNvPr id="4" name="Imagen 3">
            <a:extLst>
              <a:ext uri="{FF2B5EF4-FFF2-40B4-BE49-F238E27FC236}">
                <a16:creationId xmlns:a16="http://schemas.microsoft.com/office/drawing/2014/main" id="{80BA940F-D38A-0759-C6A1-5DF49725A347}"/>
              </a:ext>
            </a:extLst>
          </p:cNvPr>
          <p:cNvPicPr>
            <a:picLocks noChangeAspect="1"/>
          </p:cNvPicPr>
          <p:nvPr/>
        </p:nvPicPr>
        <p:blipFill>
          <a:blip r:embed="rId5"/>
          <a:stretch>
            <a:fillRect/>
          </a:stretch>
        </p:blipFill>
        <p:spPr>
          <a:xfrm>
            <a:off x="1787766" y="978546"/>
            <a:ext cx="8770616" cy="5788607"/>
          </a:xfrm>
          <a:prstGeom prst="rect">
            <a:avLst/>
          </a:prstGeom>
        </p:spPr>
      </p:pic>
    </p:spTree>
    <p:extLst>
      <p:ext uri="{BB962C8B-B14F-4D97-AF65-F5344CB8AC3E}">
        <p14:creationId xmlns:p14="http://schemas.microsoft.com/office/powerpoint/2010/main" val="1379316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Marcador de texto 5">
            <a:extLst>
              <a:ext uri="{FF2B5EF4-FFF2-40B4-BE49-F238E27FC236}">
                <a16:creationId xmlns:a16="http://schemas.microsoft.com/office/drawing/2014/main" id="{F132C50F-C46F-412E-F865-917D61AAA24F}"/>
              </a:ext>
            </a:extLst>
          </p:cNvPr>
          <p:cNvSpPr txBox="1">
            <a:spLocks/>
          </p:cNvSpPr>
          <p:nvPr/>
        </p:nvSpPr>
        <p:spPr>
          <a:xfrm>
            <a:off x="914400" y="938151"/>
            <a:ext cx="11277600" cy="5919849"/>
          </a:xfrm>
          <a:prstGeom prst="rect">
            <a:avLst/>
          </a:prstGeom>
        </p:spPr>
        <p:txBody>
          <a:bodyPr numCol="2">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indent="-457200"/>
            <a:r>
              <a:rPr lang="es-MX" sz="2800" dirty="0">
                <a:latin typeface="Aptos Narrow" panose="020B0004020202020204" pitchFamily="34" charset="0"/>
              </a:rPr>
              <a:t>Planeación del Proyecto</a:t>
            </a:r>
          </a:p>
          <a:p>
            <a:pPr marL="914400" lvl="1" indent="-457200"/>
            <a:r>
              <a:rPr lang="es-MX" sz="2400" dirty="0">
                <a:latin typeface="Aptos Narrow" panose="020B0004020202020204" pitchFamily="34" charset="0"/>
              </a:rPr>
              <a:t>Modelos de Entidades BD</a:t>
            </a:r>
          </a:p>
          <a:p>
            <a:pPr marL="914400" lvl="1" indent="-457200"/>
            <a:r>
              <a:rPr lang="es-MX" sz="2400" dirty="0">
                <a:latin typeface="Aptos Narrow" panose="020B0004020202020204" pitchFamily="34" charset="0"/>
              </a:rPr>
              <a:t>Aplicaciones ( módulos )</a:t>
            </a:r>
          </a:p>
          <a:p>
            <a:pPr marL="914400" lvl="1" indent="-457200"/>
            <a:r>
              <a:rPr lang="es-MX" sz="2400" dirty="0">
                <a:latin typeface="Aptos Narrow" panose="020B0004020202020204" pitchFamily="34" charset="0"/>
              </a:rPr>
              <a:t>Diseño de Interfaz de Usuario UI</a:t>
            </a:r>
          </a:p>
          <a:p>
            <a:pPr marL="914400" lvl="1" indent="-457200"/>
            <a:r>
              <a:rPr lang="es-MX" sz="2400" dirty="0">
                <a:latin typeface="Aptos Narrow" panose="020B0004020202020204" pitchFamily="34" charset="0"/>
              </a:rPr>
              <a:t>Planeación de plantillas</a:t>
            </a:r>
          </a:p>
          <a:p>
            <a:pPr marL="457200" indent="-457200"/>
            <a:r>
              <a:rPr lang="es-MX" sz="2800" dirty="0">
                <a:latin typeface="Aptos Narrow" panose="020B0004020202020204" pitchFamily="34" charset="0"/>
              </a:rPr>
              <a:t>Crear el proyecto</a:t>
            </a:r>
          </a:p>
          <a:p>
            <a:pPr marL="914400" lvl="1" indent="-457200"/>
            <a:r>
              <a:rPr lang="es-MX" sz="2400" dirty="0">
                <a:latin typeface="Aptos Narrow" panose="020B0004020202020204" pitchFamily="34" charset="0"/>
              </a:rPr>
              <a:t>Crear la estructura</a:t>
            </a:r>
          </a:p>
          <a:p>
            <a:pPr marL="914400" lvl="1" indent="-457200"/>
            <a:r>
              <a:rPr lang="es-MX" sz="2400" dirty="0">
                <a:latin typeface="Aptos Narrow" panose="020B0004020202020204" pitchFamily="34" charset="0"/>
              </a:rPr>
              <a:t>Crear los modelos</a:t>
            </a:r>
          </a:p>
          <a:p>
            <a:pPr marL="914400" lvl="1" indent="-457200"/>
            <a:r>
              <a:rPr lang="es-MX" sz="2400" dirty="0">
                <a:latin typeface="Aptos Narrow" panose="020B0004020202020204" pitchFamily="34" charset="0"/>
              </a:rPr>
              <a:t>Crear las aplicaciones (módulos)</a:t>
            </a:r>
          </a:p>
          <a:p>
            <a:pPr marL="914400" lvl="1" indent="-457200"/>
            <a:r>
              <a:rPr lang="es-MX" sz="2400" dirty="0">
                <a:latin typeface="Aptos Narrow" panose="020B0004020202020204" pitchFamily="34" charset="0"/>
              </a:rPr>
              <a:t>Conectar las rutas</a:t>
            </a:r>
          </a:p>
          <a:p>
            <a:pPr marL="914400" lvl="1" indent="-457200"/>
            <a:r>
              <a:rPr lang="es-MX" sz="2400" dirty="0">
                <a:latin typeface="Aptos Narrow" panose="020B0004020202020204" pitchFamily="34" charset="0"/>
              </a:rPr>
              <a:t>Crear las plantillas de UI</a:t>
            </a:r>
          </a:p>
          <a:p>
            <a:pPr marL="457200" indent="-457200"/>
            <a:r>
              <a:rPr lang="es-MX" sz="2800" dirty="0">
                <a:latin typeface="Aptos Narrow" panose="020B0004020202020204" pitchFamily="34" charset="0"/>
              </a:rPr>
              <a:t>Creación de pruebas</a:t>
            </a:r>
          </a:p>
          <a:p>
            <a:pPr marL="457200" indent="-457200"/>
            <a:r>
              <a:rPr lang="es-MX" sz="2800" dirty="0" err="1">
                <a:latin typeface="Aptos Narrow" panose="020B0004020202020204" pitchFamily="34" charset="0"/>
              </a:rPr>
              <a:t>Deploy</a:t>
            </a:r>
            <a:r>
              <a:rPr lang="es-MX" sz="2800" dirty="0">
                <a:latin typeface="Aptos Narrow" panose="020B0004020202020204" pitchFamily="34" charset="0"/>
              </a:rPr>
              <a:t> – Puesta en producción</a:t>
            </a:r>
          </a:p>
        </p:txBody>
      </p:sp>
      <p:grpSp>
        <p:nvGrpSpPr>
          <p:cNvPr id="9" name="Grupo 8">
            <a:extLst>
              <a:ext uri="{FF2B5EF4-FFF2-40B4-BE49-F238E27FC236}">
                <a16:creationId xmlns:a16="http://schemas.microsoft.com/office/drawing/2014/main" id="{3061DB66-12B5-7CF5-7196-A102545DD1E0}"/>
              </a:ext>
            </a:extLst>
          </p:cNvPr>
          <p:cNvGrpSpPr/>
          <p:nvPr/>
        </p:nvGrpSpPr>
        <p:grpSpPr>
          <a:xfrm>
            <a:off x="6541478" y="2441187"/>
            <a:ext cx="4923692" cy="4180675"/>
            <a:chOff x="6832879" y="1888530"/>
            <a:chExt cx="4923692" cy="4180675"/>
          </a:xfrm>
        </p:grpSpPr>
        <p:sp>
          <p:nvSpPr>
            <p:cNvPr id="3" name="Rectángulo 2">
              <a:extLst>
                <a:ext uri="{FF2B5EF4-FFF2-40B4-BE49-F238E27FC236}">
                  <a16:creationId xmlns:a16="http://schemas.microsoft.com/office/drawing/2014/main" id="{EEAA16AE-BE84-EA5A-50C6-456B647656FC}"/>
                </a:ext>
              </a:extLst>
            </p:cNvPr>
            <p:cNvSpPr/>
            <p:nvPr/>
          </p:nvSpPr>
          <p:spPr>
            <a:xfrm>
              <a:off x="6832879" y="2257862"/>
              <a:ext cx="4923692" cy="381134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adroTexto 3">
              <a:extLst>
                <a:ext uri="{FF2B5EF4-FFF2-40B4-BE49-F238E27FC236}">
                  <a16:creationId xmlns:a16="http://schemas.microsoft.com/office/drawing/2014/main" id="{0995E225-B676-B671-BF17-520DACF5AAD0}"/>
                </a:ext>
              </a:extLst>
            </p:cNvPr>
            <p:cNvSpPr txBox="1"/>
            <p:nvPr/>
          </p:nvSpPr>
          <p:spPr>
            <a:xfrm>
              <a:off x="9748713" y="1888530"/>
              <a:ext cx="2007858" cy="369332"/>
            </a:xfrm>
            <a:prstGeom prst="rect">
              <a:avLst/>
            </a:prstGeom>
            <a:noFill/>
          </p:spPr>
          <p:txBody>
            <a:bodyPr wrap="none" rtlCol="0">
              <a:spAutoFit/>
            </a:bodyPr>
            <a:lstStyle/>
            <a:p>
              <a:pPr algn="r"/>
              <a:r>
                <a:rPr lang="en-US" dirty="0"/>
                <a:t>Proyecto </a:t>
              </a:r>
              <a:r>
                <a:rPr lang="en-US" dirty="0" err="1"/>
                <a:t>Biblioteca</a:t>
              </a:r>
              <a:r>
                <a:rPr lang="en-US" dirty="0"/>
                <a:t> </a:t>
              </a:r>
            </a:p>
          </p:txBody>
        </p:sp>
      </p:grpSp>
      <p:sp>
        <p:nvSpPr>
          <p:cNvPr id="5" name="Rectángulo 4">
            <a:extLst>
              <a:ext uri="{FF2B5EF4-FFF2-40B4-BE49-F238E27FC236}">
                <a16:creationId xmlns:a16="http://schemas.microsoft.com/office/drawing/2014/main" id="{1174FB4F-BFEE-CC52-43F1-A6A9C9EA6296}"/>
              </a:ext>
            </a:extLst>
          </p:cNvPr>
          <p:cNvSpPr/>
          <p:nvPr/>
        </p:nvSpPr>
        <p:spPr>
          <a:xfrm>
            <a:off x="6893170" y="3367954"/>
            <a:ext cx="1919235" cy="111536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Core</a:t>
            </a:r>
          </a:p>
          <a:p>
            <a:pPr algn="ctr"/>
            <a:r>
              <a:rPr lang="en-US" dirty="0" err="1"/>
              <a:t>biblioteca</a:t>
            </a:r>
            <a:endParaRPr lang="en-US" dirty="0"/>
          </a:p>
        </p:txBody>
      </p:sp>
      <p:sp>
        <p:nvSpPr>
          <p:cNvPr id="6" name="Rectángulo 5">
            <a:extLst>
              <a:ext uri="{FF2B5EF4-FFF2-40B4-BE49-F238E27FC236}">
                <a16:creationId xmlns:a16="http://schemas.microsoft.com/office/drawing/2014/main" id="{3038E607-80FC-62A4-C609-6F4A6CF94F67}"/>
              </a:ext>
            </a:extLst>
          </p:cNvPr>
          <p:cNvSpPr/>
          <p:nvPr/>
        </p:nvSpPr>
        <p:spPr>
          <a:xfrm>
            <a:off x="9234436" y="3367954"/>
            <a:ext cx="1919235" cy="1115367"/>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App </a:t>
            </a:r>
          </a:p>
          <a:p>
            <a:pPr algn="ctr"/>
            <a:r>
              <a:rPr lang="en-US" dirty="0" err="1"/>
              <a:t>libros</a:t>
            </a:r>
            <a:endParaRPr lang="en-US" dirty="0"/>
          </a:p>
        </p:txBody>
      </p:sp>
      <p:sp>
        <p:nvSpPr>
          <p:cNvPr id="7" name="Rectángulo 6">
            <a:extLst>
              <a:ext uri="{FF2B5EF4-FFF2-40B4-BE49-F238E27FC236}">
                <a16:creationId xmlns:a16="http://schemas.microsoft.com/office/drawing/2014/main" id="{2079E6B9-3BE2-5879-B058-6469DDA2C7E1}"/>
              </a:ext>
            </a:extLst>
          </p:cNvPr>
          <p:cNvSpPr/>
          <p:nvPr/>
        </p:nvSpPr>
        <p:spPr>
          <a:xfrm>
            <a:off x="6893170" y="4949060"/>
            <a:ext cx="1758461" cy="1115367"/>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App </a:t>
            </a:r>
          </a:p>
          <a:p>
            <a:pPr algn="ctr"/>
            <a:r>
              <a:rPr lang="en-US" dirty="0" err="1"/>
              <a:t>usuarios</a:t>
            </a:r>
            <a:endParaRPr lang="en-US" dirty="0"/>
          </a:p>
        </p:txBody>
      </p:sp>
      <p:sp>
        <p:nvSpPr>
          <p:cNvPr id="8" name="Rectángulo 7">
            <a:extLst>
              <a:ext uri="{FF2B5EF4-FFF2-40B4-BE49-F238E27FC236}">
                <a16:creationId xmlns:a16="http://schemas.microsoft.com/office/drawing/2014/main" id="{68E5F595-6DBD-31FA-0635-DD372D76896A}"/>
              </a:ext>
            </a:extLst>
          </p:cNvPr>
          <p:cNvSpPr/>
          <p:nvPr/>
        </p:nvSpPr>
        <p:spPr>
          <a:xfrm>
            <a:off x="9314822" y="4949059"/>
            <a:ext cx="1758461" cy="1115367"/>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App </a:t>
            </a:r>
          </a:p>
          <a:p>
            <a:pPr algn="ctr"/>
            <a:r>
              <a:rPr lang="en-US" dirty="0" err="1"/>
              <a:t>prestamos</a:t>
            </a:r>
            <a:endParaRPr lang="en-US" dirty="0"/>
          </a:p>
        </p:txBody>
      </p:sp>
      <p:sp>
        <p:nvSpPr>
          <p:cNvPr id="12" name="Título 1">
            <a:extLst>
              <a:ext uri="{FF2B5EF4-FFF2-40B4-BE49-F238E27FC236}">
                <a16:creationId xmlns:a16="http://schemas.microsoft.com/office/drawing/2014/main" id="{7F1F3BEB-AB39-707B-3803-F3E5F7214B43}"/>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4.3 Django: </a:t>
            </a:r>
            <a:r>
              <a:rPr lang="pt-BR" dirty="0" err="1">
                <a:latin typeface="Arial Rounded MT Bold" panose="020F0704030504030204" pitchFamily="34" charset="0"/>
              </a:rPr>
              <a:t>Desarrollo</a:t>
            </a:r>
            <a:r>
              <a:rPr lang="pt-BR" dirty="0">
                <a:latin typeface="Arial Rounded MT Bold" panose="020F0704030504030204" pitchFamily="34" charset="0"/>
              </a:rPr>
              <a:t> de </a:t>
            </a:r>
            <a:r>
              <a:rPr lang="pt-BR" dirty="0" err="1">
                <a:latin typeface="Arial Rounded MT Bold" panose="020F0704030504030204" pitchFamily="34" charset="0"/>
              </a:rPr>
              <a:t>aplicaciones</a:t>
            </a:r>
            <a:r>
              <a:rPr lang="pt-BR" dirty="0">
                <a:latin typeface="Arial Rounded MT Bold" panose="020F0704030504030204" pitchFamily="34" charset="0"/>
              </a:rPr>
              <a:t> web robustas</a:t>
            </a:r>
            <a:endParaRPr lang="en-US" dirty="0">
              <a:latin typeface="Arial Rounded MT Bold" panose="020F0704030504030204" pitchFamily="34" charset="0"/>
            </a:endParaRPr>
          </a:p>
        </p:txBody>
      </p:sp>
    </p:spTree>
    <p:extLst>
      <p:ext uri="{BB962C8B-B14F-4D97-AF65-F5344CB8AC3E}">
        <p14:creationId xmlns:p14="http://schemas.microsoft.com/office/powerpoint/2010/main" val="320844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3">
                                            <p:txEl>
                                              <p:pRg st="11" end="1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Marcador de texto 5">
            <a:extLst>
              <a:ext uri="{FF2B5EF4-FFF2-40B4-BE49-F238E27FC236}">
                <a16:creationId xmlns:a16="http://schemas.microsoft.com/office/drawing/2014/main" id="{F132C50F-C46F-412E-F865-917D61AAA24F}"/>
              </a:ext>
            </a:extLst>
          </p:cNvPr>
          <p:cNvSpPr txBox="1">
            <a:spLocks/>
          </p:cNvSpPr>
          <p:nvPr/>
        </p:nvSpPr>
        <p:spPr>
          <a:xfrm>
            <a:off x="914400" y="743579"/>
            <a:ext cx="11277600" cy="6114422"/>
          </a:xfrm>
          <a:prstGeom prst="rect">
            <a:avLst/>
          </a:prstGeom>
        </p:spPr>
        <p:txBody>
          <a:bodyPr numCol="2">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indent="-457200"/>
            <a:r>
              <a:rPr lang="es-MX" sz="2800" dirty="0">
                <a:latin typeface="Aptos Narrow" panose="020B0004020202020204" pitchFamily="34" charset="0"/>
              </a:rPr>
              <a:t>Core/</a:t>
            </a:r>
            <a:r>
              <a:rPr lang="es-MX" sz="2800" dirty="0" err="1">
                <a:latin typeface="Aptos Narrow" panose="020B0004020202020204" pitchFamily="34" charset="0"/>
              </a:rPr>
              <a:t>templates</a:t>
            </a:r>
            <a:r>
              <a:rPr lang="es-MX" sz="2800" dirty="0">
                <a:latin typeface="Aptos Narrow" panose="020B0004020202020204" pitchFamily="34" charset="0"/>
              </a:rPr>
              <a:t>/</a:t>
            </a:r>
          </a:p>
          <a:p>
            <a:pPr marL="914400" lvl="1" indent="-457200"/>
            <a:r>
              <a:rPr lang="es-MX" sz="2400" dirty="0">
                <a:latin typeface="Aptos Narrow" panose="020B0004020202020204" pitchFamily="34" charset="0"/>
              </a:rPr>
              <a:t>base.html</a:t>
            </a:r>
          </a:p>
          <a:p>
            <a:pPr marL="914400" lvl="1" indent="-457200"/>
            <a:r>
              <a:rPr lang="es-MX" sz="2400" dirty="0" err="1">
                <a:latin typeface="Aptos Narrow" panose="020B0004020202020204" pitchFamily="34" charset="0"/>
              </a:rPr>
              <a:t>includes</a:t>
            </a:r>
            <a:r>
              <a:rPr lang="es-MX" sz="2400" dirty="0">
                <a:latin typeface="Aptos Narrow" panose="020B0004020202020204" pitchFamily="34" charset="0"/>
              </a:rPr>
              <a:t>/</a:t>
            </a:r>
          </a:p>
          <a:p>
            <a:pPr marL="1371600" lvl="2" indent="-457200"/>
            <a:r>
              <a:rPr lang="es-MX" sz="2200" dirty="0">
                <a:latin typeface="Aptos Narrow" panose="020B0004020202020204" pitchFamily="34" charset="0"/>
              </a:rPr>
              <a:t>head.html</a:t>
            </a:r>
          </a:p>
          <a:p>
            <a:pPr marL="1371600" lvl="2" indent="-457200"/>
            <a:r>
              <a:rPr lang="es-MX" sz="2200" dirty="0">
                <a:latin typeface="Aptos Narrow" panose="020B0004020202020204" pitchFamily="34" charset="0"/>
              </a:rPr>
              <a:t>header.html</a:t>
            </a:r>
          </a:p>
          <a:p>
            <a:pPr marL="1371600" lvl="2" indent="-457200"/>
            <a:r>
              <a:rPr lang="es-MX" sz="2200" dirty="0">
                <a:latin typeface="Aptos Narrow" panose="020B0004020202020204" pitchFamily="34" charset="0"/>
              </a:rPr>
              <a:t>footer.html</a:t>
            </a:r>
          </a:p>
          <a:p>
            <a:pPr marL="1371600" lvl="2" indent="-457200"/>
            <a:r>
              <a:rPr lang="es-MX" sz="2200" dirty="0">
                <a:latin typeface="Aptos Narrow" panose="020B0004020202020204" pitchFamily="34" charset="0"/>
              </a:rPr>
              <a:t>Navbar.html</a:t>
            </a:r>
          </a:p>
          <a:p>
            <a:pPr marL="914400" lvl="1" indent="-457200"/>
            <a:r>
              <a:rPr lang="es-MX" sz="2400" dirty="0">
                <a:latin typeface="Aptos Narrow" panose="020B0004020202020204" pitchFamily="34" charset="0"/>
              </a:rPr>
              <a:t>home.html</a:t>
            </a:r>
          </a:p>
          <a:p>
            <a:pPr marL="457200" indent="-457200"/>
            <a:r>
              <a:rPr lang="es-MX" sz="2800" dirty="0">
                <a:latin typeface="Aptos Narrow" panose="020B0004020202020204" pitchFamily="34" charset="0"/>
              </a:rPr>
              <a:t>Libros/</a:t>
            </a:r>
            <a:r>
              <a:rPr lang="es-MX" sz="2800" dirty="0" err="1">
                <a:latin typeface="Aptos Narrow" panose="020B0004020202020204" pitchFamily="34" charset="0"/>
              </a:rPr>
              <a:t>templates</a:t>
            </a:r>
            <a:r>
              <a:rPr lang="es-MX" sz="2800" dirty="0">
                <a:latin typeface="Aptos Narrow" panose="020B0004020202020204" pitchFamily="34" charset="0"/>
              </a:rPr>
              <a:t>/</a:t>
            </a:r>
          </a:p>
          <a:p>
            <a:pPr marL="914400" lvl="1" indent="-457200"/>
            <a:r>
              <a:rPr lang="es-MX" sz="2400" dirty="0">
                <a:latin typeface="Aptos Narrow" panose="020B0004020202020204" pitchFamily="34" charset="0"/>
              </a:rPr>
              <a:t>crud.html</a:t>
            </a:r>
          </a:p>
          <a:p>
            <a:pPr marL="914400" lvl="1" indent="-457200"/>
            <a:r>
              <a:rPr lang="es-MX" sz="2400" dirty="0">
                <a:latin typeface="Aptos Narrow" panose="020B0004020202020204" pitchFamily="34" charset="0"/>
              </a:rPr>
              <a:t>edit.html</a:t>
            </a:r>
          </a:p>
          <a:p>
            <a:pPr marL="914400" lvl="1" indent="-457200"/>
            <a:r>
              <a:rPr lang="es-MX" sz="2400" dirty="0">
                <a:latin typeface="Aptos Narrow" panose="020B0004020202020204" pitchFamily="34" charset="0"/>
              </a:rPr>
              <a:t>list.html</a:t>
            </a:r>
          </a:p>
          <a:p>
            <a:pPr marL="457200" indent="-457200"/>
            <a:r>
              <a:rPr lang="es-MX" sz="2800" dirty="0">
                <a:latin typeface="Aptos Narrow" panose="020B0004020202020204" pitchFamily="34" charset="0"/>
              </a:rPr>
              <a:t>Préstamos/</a:t>
            </a:r>
            <a:r>
              <a:rPr lang="es-MX" sz="2800" dirty="0" err="1">
                <a:latin typeface="Aptos Narrow" panose="020B0004020202020204" pitchFamily="34" charset="0"/>
              </a:rPr>
              <a:t>templates</a:t>
            </a:r>
            <a:r>
              <a:rPr lang="es-MX" sz="2800" dirty="0">
                <a:latin typeface="Aptos Narrow" panose="020B0004020202020204" pitchFamily="34" charset="0"/>
              </a:rPr>
              <a:t>/</a:t>
            </a:r>
          </a:p>
          <a:p>
            <a:pPr marL="914400" lvl="1" indent="-457200"/>
            <a:r>
              <a:rPr lang="es-MX" sz="2400" dirty="0">
                <a:latin typeface="Aptos Narrow" panose="020B0004020202020204" pitchFamily="34" charset="0"/>
              </a:rPr>
              <a:t>admin.html</a:t>
            </a:r>
          </a:p>
          <a:p>
            <a:pPr marL="914400" lvl="1" indent="-457200"/>
            <a:r>
              <a:rPr lang="es-MX" sz="2400" dirty="0">
                <a:latin typeface="Aptos Narrow" panose="020B0004020202020204" pitchFamily="34" charset="0"/>
              </a:rPr>
              <a:t>loan.html</a:t>
            </a:r>
          </a:p>
        </p:txBody>
      </p:sp>
      <p:grpSp>
        <p:nvGrpSpPr>
          <p:cNvPr id="9" name="Grupo 8">
            <a:extLst>
              <a:ext uri="{FF2B5EF4-FFF2-40B4-BE49-F238E27FC236}">
                <a16:creationId xmlns:a16="http://schemas.microsoft.com/office/drawing/2014/main" id="{3061DB66-12B5-7CF5-7196-A102545DD1E0}"/>
              </a:ext>
            </a:extLst>
          </p:cNvPr>
          <p:cNvGrpSpPr/>
          <p:nvPr/>
        </p:nvGrpSpPr>
        <p:grpSpPr>
          <a:xfrm>
            <a:off x="4652387" y="2441187"/>
            <a:ext cx="6534169" cy="4180675"/>
            <a:chOff x="6832879" y="1888530"/>
            <a:chExt cx="4923692" cy="4180675"/>
          </a:xfrm>
        </p:grpSpPr>
        <p:sp>
          <p:nvSpPr>
            <p:cNvPr id="3" name="Rectángulo 2">
              <a:extLst>
                <a:ext uri="{FF2B5EF4-FFF2-40B4-BE49-F238E27FC236}">
                  <a16:creationId xmlns:a16="http://schemas.microsoft.com/office/drawing/2014/main" id="{EEAA16AE-BE84-EA5A-50C6-456B647656FC}"/>
                </a:ext>
              </a:extLst>
            </p:cNvPr>
            <p:cNvSpPr/>
            <p:nvPr/>
          </p:nvSpPr>
          <p:spPr>
            <a:xfrm>
              <a:off x="6832879" y="2257862"/>
              <a:ext cx="4923692" cy="381134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adroTexto 3">
              <a:extLst>
                <a:ext uri="{FF2B5EF4-FFF2-40B4-BE49-F238E27FC236}">
                  <a16:creationId xmlns:a16="http://schemas.microsoft.com/office/drawing/2014/main" id="{0995E225-B676-B671-BF17-520DACF5AAD0}"/>
                </a:ext>
              </a:extLst>
            </p:cNvPr>
            <p:cNvSpPr txBox="1"/>
            <p:nvPr/>
          </p:nvSpPr>
          <p:spPr>
            <a:xfrm>
              <a:off x="9956719" y="1888530"/>
              <a:ext cx="1799852" cy="369332"/>
            </a:xfrm>
            <a:prstGeom prst="rect">
              <a:avLst/>
            </a:prstGeom>
            <a:noFill/>
          </p:spPr>
          <p:txBody>
            <a:bodyPr wrap="none" rtlCol="0">
              <a:spAutoFit/>
            </a:bodyPr>
            <a:lstStyle/>
            <a:p>
              <a:pPr algn="r"/>
              <a:r>
                <a:rPr lang="es-MX" dirty="0"/>
                <a:t>Página home.html</a:t>
              </a:r>
              <a:endParaRPr lang="en-US" dirty="0"/>
            </a:p>
          </p:txBody>
        </p:sp>
      </p:grpSp>
      <p:sp>
        <p:nvSpPr>
          <p:cNvPr id="5" name="Rectángulo 4">
            <a:extLst>
              <a:ext uri="{FF2B5EF4-FFF2-40B4-BE49-F238E27FC236}">
                <a16:creationId xmlns:a16="http://schemas.microsoft.com/office/drawing/2014/main" id="{1174FB4F-BFEE-CC52-43F1-A6A9C9EA6296}"/>
              </a:ext>
            </a:extLst>
          </p:cNvPr>
          <p:cNvSpPr/>
          <p:nvPr/>
        </p:nvSpPr>
        <p:spPr>
          <a:xfrm>
            <a:off x="4752872" y="3054699"/>
            <a:ext cx="3898760" cy="333605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			Inherited Base.html</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6" name="Rectángulo 5">
            <a:extLst>
              <a:ext uri="{FF2B5EF4-FFF2-40B4-BE49-F238E27FC236}">
                <a16:creationId xmlns:a16="http://schemas.microsoft.com/office/drawing/2014/main" id="{3038E607-80FC-62A4-C609-6F4A6CF94F67}"/>
              </a:ext>
            </a:extLst>
          </p:cNvPr>
          <p:cNvSpPr/>
          <p:nvPr/>
        </p:nvSpPr>
        <p:spPr>
          <a:xfrm>
            <a:off x="4903596" y="3180971"/>
            <a:ext cx="1085221" cy="594609"/>
          </a:xfrm>
          <a:prstGeom prst="rect">
            <a:avLst/>
          </a:prstGeom>
          <a:solidFill>
            <a:schemeClr val="accent5">
              <a:lumMod val="60000"/>
              <a:lumOff val="4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head.html</a:t>
            </a:r>
          </a:p>
        </p:txBody>
      </p:sp>
      <p:sp>
        <p:nvSpPr>
          <p:cNvPr id="7" name="Rectángulo 6">
            <a:extLst>
              <a:ext uri="{FF2B5EF4-FFF2-40B4-BE49-F238E27FC236}">
                <a16:creationId xmlns:a16="http://schemas.microsoft.com/office/drawing/2014/main" id="{2079E6B9-3BE2-5879-B058-6469DDA2C7E1}"/>
              </a:ext>
            </a:extLst>
          </p:cNvPr>
          <p:cNvSpPr/>
          <p:nvPr/>
        </p:nvSpPr>
        <p:spPr>
          <a:xfrm>
            <a:off x="4903596" y="3921629"/>
            <a:ext cx="3614057" cy="611581"/>
          </a:xfrm>
          <a:prstGeom prst="rect">
            <a:avLst/>
          </a:prstGeom>
          <a:solidFill>
            <a:schemeClr val="accent5">
              <a:lumMod val="60000"/>
              <a:lumOff val="40000"/>
            </a:schemeClr>
          </a:solidFill>
        </p:spPr>
        <p:style>
          <a:lnRef idx="0">
            <a:schemeClr val="accent5"/>
          </a:lnRef>
          <a:fillRef idx="3">
            <a:schemeClr val="accent5"/>
          </a:fillRef>
          <a:effectRef idx="3">
            <a:schemeClr val="accent5"/>
          </a:effectRef>
          <a:fontRef idx="minor">
            <a:schemeClr val="lt1"/>
          </a:fontRef>
        </p:style>
        <p:txBody>
          <a:bodyPr rtlCol="0" anchor="ctr"/>
          <a:lstStyle/>
          <a:p>
            <a:r>
              <a:rPr lang="en-US" dirty="0"/>
              <a:t>header.html</a:t>
            </a:r>
          </a:p>
        </p:txBody>
      </p:sp>
      <p:sp>
        <p:nvSpPr>
          <p:cNvPr id="8" name="Rectángulo 7">
            <a:extLst>
              <a:ext uri="{FF2B5EF4-FFF2-40B4-BE49-F238E27FC236}">
                <a16:creationId xmlns:a16="http://schemas.microsoft.com/office/drawing/2014/main" id="{68E5F595-6DBD-31FA-0635-DD372D76896A}"/>
              </a:ext>
            </a:extLst>
          </p:cNvPr>
          <p:cNvSpPr/>
          <p:nvPr/>
        </p:nvSpPr>
        <p:spPr>
          <a:xfrm>
            <a:off x="4903596" y="5657246"/>
            <a:ext cx="1235947" cy="585495"/>
          </a:xfrm>
          <a:prstGeom prst="rect">
            <a:avLst/>
          </a:prstGeom>
          <a:solidFill>
            <a:schemeClr val="accent5">
              <a:lumMod val="60000"/>
              <a:lumOff val="4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footer.html</a:t>
            </a:r>
          </a:p>
        </p:txBody>
      </p:sp>
      <p:sp>
        <p:nvSpPr>
          <p:cNvPr id="12" name="Título 1">
            <a:extLst>
              <a:ext uri="{FF2B5EF4-FFF2-40B4-BE49-F238E27FC236}">
                <a16:creationId xmlns:a16="http://schemas.microsoft.com/office/drawing/2014/main" id="{7F1F3BEB-AB39-707B-3803-F3E5F7214B43}"/>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4.3 Django. Esquema de </a:t>
            </a:r>
            <a:r>
              <a:rPr lang="pt-BR" dirty="0" err="1">
                <a:latin typeface="Arial Rounded MT Bold" panose="020F0704030504030204" pitchFamily="34" charset="0"/>
              </a:rPr>
              <a:t>planttillas</a:t>
            </a:r>
            <a:endParaRPr lang="en-US" dirty="0">
              <a:latin typeface="Arial Rounded MT Bold" panose="020F0704030504030204" pitchFamily="34" charset="0"/>
            </a:endParaRPr>
          </a:p>
        </p:txBody>
      </p:sp>
      <p:sp>
        <p:nvSpPr>
          <p:cNvPr id="2" name="Rectángulo 1">
            <a:extLst>
              <a:ext uri="{FF2B5EF4-FFF2-40B4-BE49-F238E27FC236}">
                <a16:creationId xmlns:a16="http://schemas.microsoft.com/office/drawing/2014/main" id="{1977B6E6-8FB7-3018-FF6D-FCF5B13ED47B}"/>
              </a:ext>
            </a:extLst>
          </p:cNvPr>
          <p:cNvSpPr/>
          <p:nvPr/>
        </p:nvSpPr>
        <p:spPr>
          <a:xfrm>
            <a:off x="6961835" y="4047339"/>
            <a:ext cx="1279489" cy="360160"/>
          </a:xfrm>
          <a:prstGeom prst="rect">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navbar.html</a:t>
            </a:r>
          </a:p>
        </p:txBody>
      </p:sp>
      <p:sp>
        <p:nvSpPr>
          <p:cNvPr id="10" name="Rectángulo 9">
            <a:extLst>
              <a:ext uri="{FF2B5EF4-FFF2-40B4-BE49-F238E27FC236}">
                <a16:creationId xmlns:a16="http://schemas.microsoft.com/office/drawing/2014/main" id="{A5ACB30D-30EE-76AF-C361-EDE5F3044AA0}"/>
              </a:ext>
            </a:extLst>
          </p:cNvPr>
          <p:cNvSpPr/>
          <p:nvPr/>
        </p:nvSpPr>
        <p:spPr>
          <a:xfrm>
            <a:off x="4905423" y="4671986"/>
            <a:ext cx="3612230" cy="837249"/>
          </a:xfrm>
          <a:prstGeom prst="rect">
            <a:avLst/>
          </a:prstGeom>
          <a:solidFill>
            <a:schemeClr val="tx1">
              <a:lumMod val="6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s-MX" dirty="0"/>
              <a:t>{% block </a:t>
            </a:r>
            <a:r>
              <a:rPr lang="es-MX" dirty="0" err="1"/>
              <a:t>content</a:t>
            </a:r>
            <a:r>
              <a:rPr lang="es-MX" dirty="0"/>
              <a:t> %</a:t>
            </a:r>
            <a:r>
              <a:rPr lang="en-US" dirty="0"/>
              <a:t>}</a:t>
            </a:r>
          </a:p>
          <a:p>
            <a:pPr algn="ctr"/>
            <a:r>
              <a:rPr lang="en-US" dirty="0"/>
              <a:t>..</a:t>
            </a:r>
          </a:p>
          <a:p>
            <a:pPr algn="ctr"/>
            <a:r>
              <a:rPr lang="en-US" dirty="0"/>
              <a:t>{% </a:t>
            </a:r>
            <a:r>
              <a:rPr lang="en-US" dirty="0" err="1"/>
              <a:t>endblock</a:t>
            </a:r>
            <a:r>
              <a:rPr lang="en-US" dirty="0"/>
              <a:t> %}</a:t>
            </a:r>
          </a:p>
        </p:txBody>
      </p:sp>
      <p:sp>
        <p:nvSpPr>
          <p:cNvPr id="11" name="Rectángulo 10">
            <a:extLst>
              <a:ext uri="{FF2B5EF4-FFF2-40B4-BE49-F238E27FC236}">
                <a16:creationId xmlns:a16="http://schemas.microsoft.com/office/drawing/2014/main" id="{B2518C65-AAAF-525B-43A7-A36F8121A324}"/>
              </a:ext>
            </a:extLst>
          </p:cNvPr>
          <p:cNvSpPr/>
          <p:nvPr/>
        </p:nvSpPr>
        <p:spPr>
          <a:xfrm>
            <a:off x="9304774" y="3054699"/>
            <a:ext cx="1778558" cy="3336053"/>
          </a:xfrm>
          <a:prstGeom prst="rect">
            <a:avLst/>
          </a:prstGeom>
          <a:solidFill>
            <a:schemeClr val="tx1">
              <a:lumMod val="6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s-MX" dirty="0"/>
              <a:t>Contenido</a:t>
            </a:r>
            <a:endParaRPr lang="en-US" dirty="0"/>
          </a:p>
        </p:txBody>
      </p:sp>
      <p:sp>
        <p:nvSpPr>
          <p:cNvPr id="14" name="Flecha: hacia la izquierda 13">
            <a:extLst>
              <a:ext uri="{FF2B5EF4-FFF2-40B4-BE49-F238E27FC236}">
                <a16:creationId xmlns:a16="http://schemas.microsoft.com/office/drawing/2014/main" id="{7B31DAB2-2D2C-766D-CDFC-3DDA03244EC5}"/>
              </a:ext>
            </a:extLst>
          </p:cNvPr>
          <p:cNvSpPr/>
          <p:nvPr/>
        </p:nvSpPr>
        <p:spPr>
          <a:xfrm>
            <a:off x="8732326" y="4905944"/>
            <a:ext cx="422028" cy="3693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473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3">
                                            <p:txEl>
                                              <p:pRg st="3" end="3"/>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3">
                                            <p:txEl>
                                              <p:pRg st="4" end="4"/>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3">
                                            <p:txEl>
                                              <p:pRg st="5" end="5"/>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3">
                                            <p:txEl>
                                              <p:pRg st="8" end="8"/>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3">
                                            <p:txEl>
                                              <p:pRg st="9" end="9"/>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3">
                                            <p:txEl>
                                              <p:pRg st="10" end="10"/>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3">
                                            <p:txEl>
                                              <p:pRg st="11" end="11"/>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3">
                                            <p:txEl>
                                              <p:pRg st="12" end="12"/>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3">
                                            <p:txEl>
                                              <p:pRg st="13" end="13"/>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2" grpId="0" animBg="1"/>
      <p:bldP spid="10" grpId="0" animBg="1"/>
      <p:bldP spid="11" grpId="0" animBg="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4.3: Django. Usando </a:t>
            </a:r>
            <a:r>
              <a:rPr lang="pt-BR" dirty="0" err="1">
                <a:latin typeface="Arial Rounded MT Bold" panose="020F0704030504030204" pitchFamily="34" charset="0"/>
              </a:rPr>
              <a:t>la</a:t>
            </a:r>
            <a:r>
              <a:rPr lang="pt-BR" dirty="0">
                <a:latin typeface="Arial Rounded MT Bold" panose="020F0704030504030204" pitchFamily="34" charset="0"/>
              </a:rPr>
              <a:t> seguridade integrada ( </a:t>
            </a:r>
            <a:r>
              <a:rPr lang="pt-BR" dirty="0" err="1">
                <a:latin typeface="Arial Rounded MT Bold" panose="020F0704030504030204" pitchFamily="34" charset="0"/>
              </a:rPr>
              <a:t>auth</a:t>
            </a:r>
            <a:r>
              <a:rPr lang="pt-BR" dirty="0">
                <a:latin typeface="Arial Rounded MT Bold" panose="020F0704030504030204" pitchFamily="34" charset="0"/>
              </a:rPr>
              <a:t> )</a:t>
            </a:r>
            <a:endParaRPr lang="en-US" dirty="0">
              <a:latin typeface="Arial Rounded MT Bold" panose="020F0704030504030204" pitchFamily="34" charset="0"/>
            </a:endParaRPr>
          </a:p>
        </p:txBody>
      </p:sp>
      <p:sp>
        <p:nvSpPr>
          <p:cNvPr id="2" name="CuadroTexto 1">
            <a:extLst>
              <a:ext uri="{FF2B5EF4-FFF2-40B4-BE49-F238E27FC236}">
                <a16:creationId xmlns:a16="http://schemas.microsoft.com/office/drawing/2014/main" id="{FC5E560E-38D9-419B-2210-5D3A660D8E88}"/>
              </a:ext>
            </a:extLst>
          </p:cNvPr>
          <p:cNvSpPr txBox="1"/>
          <p:nvPr/>
        </p:nvSpPr>
        <p:spPr>
          <a:xfrm>
            <a:off x="634020" y="1052178"/>
            <a:ext cx="3262432" cy="1077218"/>
          </a:xfrm>
          <a:prstGeom prst="rect">
            <a:avLst/>
          </a:prstGeom>
          <a:noFill/>
        </p:spPr>
        <p:txBody>
          <a:bodyPr wrap="none" rtlCol="0">
            <a:spAutoFit/>
          </a:bodyPr>
          <a:lstStyle/>
          <a:p>
            <a:r>
              <a:rPr lang="en-US" sz="3200" dirty="0" err="1"/>
              <a:t>Capa</a:t>
            </a:r>
            <a:r>
              <a:rPr lang="en-US" sz="3200" dirty="0"/>
              <a:t> </a:t>
            </a:r>
            <a:r>
              <a:rPr lang="en-US" sz="3200" dirty="0" err="1"/>
              <a:t>Presentación</a:t>
            </a:r>
            <a:endParaRPr lang="en-US" sz="3200" dirty="0"/>
          </a:p>
          <a:p>
            <a:r>
              <a:rPr lang="en-US" sz="3200" dirty="0"/>
              <a:t>HTML - </a:t>
            </a:r>
            <a:r>
              <a:rPr lang="en-US" sz="3200" dirty="0" err="1"/>
              <a:t>Fronend</a:t>
            </a:r>
            <a:endParaRPr lang="en-US" sz="3200" dirty="0"/>
          </a:p>
        </p:txBody>
      </p:sp>
      <p:sp>
        <p:nvSpPr>
          <p:cNvPr id="3" name="CuadroTexto 2">
            <a:extLst>
              <a:ext uri="{FF2B5EF4-FFF2-40B4-BE49-F238E27FC236}">
                <a16:creationId xmlns:a16="http://schemas.microsoft.com/office/drawing/2014/main" id="{2D76AF38-6AEB-3BC2-9C80-B581CAF866CA}"/>
              </a:ext>
            </a:extLst>
          </p:cNvPr>
          <p:cNvSpPr txBox="1"/>
          <p:nvPr/>
        </p:nvSpPr>
        <p:spPr>
          <a:xfrm>
            <a:off x="5202967" y="1051248"/>
            <a:ext cx="2896947" cy="1077218"/>
          </a:xfrm>
          <a:prstGeom prst="rect">
            <a:avLst/>
          </a:prstGeom>
          <a:noFill/>
        </p:spPr>
        <p:txBody>
          <a:bodyPr wrap="none" rtlCol="0">
            <a:spAutoFit/>
          </a:bodyPr>
          <a:lstStyle/>
          <a:p>
            <a:r>
              <a:rPr lang="en-US" sz="3200" dirty="0" err="1"/>
              <a:t>Capa</a:t>
            </a:r>
            <a:r>
              <a:rPr lang="en-US" sz="3200" dirty="0"/>
              <a:t> </a:t>
            </a:r>
            <a:r>
              <a:rPr lang="en-US" sz="3200" dirty="0" err="1"/>
              <a:t>Aplicación</a:t>
            </a:r>
            <a:endParaRPr lang="en-US" sz="3200" dirty="0"/>
          </a:p>
          <a:p>
            <a:r>
              <a:rPr lang="en-US" sz="3200" dirty="0"/>
              <a:t>API - Backend</a:t>
            </a:r>
          </a:p>
        </p:txBody>
      </p:sp>
      <p:sp>
        <p:nvSpPr>
          <p:cNvPr id="4" name="CuadroTexto 3">
            <a:extLst>
              <a:ext uri="{FF2B5EF4-FFF2-40B4-BE49-F238E27FC236}">
                <a16:creationId xmlns:a16="http://schemas.microsoft.com/office/drawing/2014/main" id="{B2340699-31E9-6140-71FB-9DA0201B2AB0}"/>
              </a:ext>
            </a:extLst>
          </p:cNvPr>
          <p:cNvSpPr txBox="1"/>
          <p:nvPr/>
        </p:nvSpPr>
        <p:spPr>
          <a:xfrm>
            <a:off x="9406429" y="1051249"/>
            <a:ext cx="2151551" cy="584775"/>
          </a:xfrm>
          <a:prstGeom prst="rect">
            <a:avLst/>
          </a:prstGeom>
          <a:noFill/>
        </p:spPr>
        <p:txBody>
          <a:bodyPr wrap="none" rtlCol="0">
            <a:spAutoFit/>
          </a:bodyPr>
          <a:lstStyle/>
          <a:p>
            <a:r>
              <a:rPr lang="en-US" sz="3200" dirty="0" err="1"/>
              <a:t>Capa</a:t>
            </a:r>
            <a:r>
              <a:rPr lang="en-US" sz="3200" dirty="0"/>
              <a:t> Datos</a:t>
            </a:r>
          </a:p>
        </p:txBody>
      </p:sp>
      <p:pic>
        <p:nvPicPr>
          <p:cNvPr id="6" name="Imagen 5">
            <a:extLst>
              <a:ext uri="{FF2B5EF4-FFF2-40B4-BE49-F238E27FC236}">
                <a16:creationId xmlns:a16="http://schemas.microsoft.com/office/drawing/2014/main" id="{9908C0C8-9B1F-D8F4-43F1-C8EF5D4E7253}"/>
              </a:ext>
            </a:extLst>
          </p:cNvPr>
          <p:cNvPicPr>
            <a:picLocks noChangeAspect="1"/>
          </p:cNvPicPr>
          <p:nvPr/>
        </p:nvPicPr>
        <p:blipFill>
          <a:blip r:embed="rId2"/>
          <a:stretch>
            <a:fillRect/>
          </a:stretch>
        </p:blipFill>
        <p:spPr>
          <a:xfrm>
            <a:off x="1377538" y="2196252"/>
            <a:ext cx="1371600" cy="942975"/>
          </a:xfrm>
          <a:prstGeom prst="rect">
            <a:avLst/>
          </a:prstGeom>
        </p:spPr>
      </p:pic>
      <p:sp>
        <p:nvSpPr>
          <p:cNvPr id="8" name="Diagrama de flujo: disco magnético 7">
            <a:extLst>
              <a:ext uri="{FF2B5EF4-FFF2-40B4-BE49-F238E27FC236}">
                <a16:creationId xmlns:a16="http://schemas.microsoft.com/office/drawing/2014/main" id="{5CECAFC1-57AB-2115-8EF2-E55984C37ABB}"/>
              </a:ext>
            </a:extLst>
          </p:cNvPr>
          <p:cNvSpPr/>
          <p:nvPr/>
        </p:nvSpPr>
        <p:spPr>
          <a:xfrm>
            <a:off x="9960085" y="1674091"/>
            <a:ext cx="1180557" cy="1044322"/>
          </a:xfrm>
          <a:prstGeom prst="flowChartMagneticDisk">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err="1"/>
              <a:t>Database</a:t>
            </a:r>
            <a:endParaRPr lang="en-US" dirty="0"/>
          </a:p>
        </p:txBody>
      </p:sp>
      <p:pic>
        <p:nvPicPr>
          <p:cNvPr id="9" name="Imagen 8">
            <a:extLst>
              <a:ext uri="{FF2B5EF4-FFF2-40B4-BE49-F238E27FC236}">
                <a16:creationId xmlns:a16="http://schemas.microsoft.com/office/drawing/2014/main" id="{3B0806A5-F5E0-4A04-2D70-6D23E30D85FF}"/>
              </a:ext>
            </a:extLst>
          </p:cNvPr>
          <p:cNvPicPr>
            <a:picLocks noChangeAspect="1"/>
          </p:cNvPicPr>
          <p:nvPr/>
        </p:nvPicPr>
        <p:blipFill>
          <a:blip r:embed="rId3"/>
          <a:stretch>
            <a:fillRect/>
          </a:stretch>
        </p:blipFill>
        <p:spPr>
          <a:xfrm>
            <a:off x="6096000" y="2128466"/>
            <a:ext cx="1226471" cy="1044322"/>
          </a:xfrm>
          <a:prstGeom prst="rect">
            <a:avLst/>
          </a:prstGeom>
        </p:spPr>
      </p:pic>
      <p:sp>
        <p:nvSpPr>
          <p:cNvPr id="5" name="Rectángulo: esquinas redondeadas 4">
            <a:extLst>
              <a:ext uri="{FF2B5EF4-FFF2-40B4-BE49-F238E27FC236}">
                <a16:creationId xmlns:a16="http://schemas.microsoft.com/office/drawing/2014/main" id="{313AD35B-AA40-F5AE-52D5-1AED58189ABE}"/>
              </a:ext>
            </a:extLst>
          </p:cNvPr>
          <p:cNvSpPr/>
          <p:nvPr/>
        </p:nvSpPr>
        <p:spPr>
          <a:xfrm>
            <a:off x="5330536" y="3491469"/>
            <a:ext cx="2769378" cy="7585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Django.contrib.auth.urls</a:t>
            </a:r>
            <a:endParaRPr lang="en-US" dirty="0"/>
          </a:p>
        </p:txBody>
      </p:sp>
      <p:sp>
        <p:nvSpPr>
          <p:cNvPr id="15" name="CuadroTexto 14">
            <a:extLst>
              <a:ext uri="{FF2B5EF4-FFF2-40B4-BE49-F238E27FC236}">
                <a16:creationId xmlns:a16="http://schemas.microsoft.com/office/drawing/2014/main" id="{DC08A05C-4C5B-E4B0-1A49-2594A60C841D}"/>
              </a:ext>
            </a:extLst>
          </p:cNvPr>
          <p:cNvSpPr txBox="1"/>
          <p:nvPr/>
        </p:nvSpPr>
        <p:spPr>
          <a:xfrm>
            <a:off x="1408767" y="3141615"/>
            <a:ext cx="1309141" cy="646331"/>
          </a:xfrm>
          <a:prstGeom prst="rect">
            <a:avLst/>
          </a:prstGeom>
          <a:noFill/>
        </p:spPr>
        <p:txBody>
          <a:bodyPr wrap="none" rtlCol="0">
            <a:spAutoFit/>
          </a:bodyPr>
          <a:lstStyle/>
          <a:p>
            <a:pPr algn="ctr"/>
            <a:r>
              <a:rPr lang="en-US" dirty="0" err="1"/>
              <a:t>Usuarios.urls</a:t>
            </a:r>
            <a:endParaRPr lang="en-US" dirty="0"/>
          </a:p>
          <a:p>
            <a:pPr algn="ctr"/>
            <a:r>
              <a:rPr lang="en-US" dirty="0"/>
              <a:t>templates</a:t>
            </a:r>
          </a:p>
        </p:txBody>
      </p:sp>
      <p:sp>
        <p:nvSpPr>
          <p:cNvPr id="16" name="Flecha: a la izquierda y derecha 15">
            <a:extLst>
              <a:ext uri="{FF2B5EF4-FFF2-40B4-BE49-F238E27FC236}">
                <a16:creationId xmlns:a16="http://schemas.microsoft.com/office/drawing/2014/main" id="{4DC0F718-7902-1957-250D-7E574102C24E}"/>
              </a:ext>
            </a:extLst>
          </p:cNvPr>
          <p:cNvSpPr/>
          <p:nvPr/>
        </p:nvSpPr>
        <p:spPr>
          <a:xfrm>
            <a:off x="3458387" y="3139227"/>
            <a:ext cx="1490300" cy="548841"/>
          </a:xfrm>
          <a:prstGeom prst="lef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60195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4.3: Django. </a:t>
            </a:r>
            <a:r>
              <a:rPr lang="pt-BR" dirty="0" err="1">
                <a:latin typeface="Arial Rounded MT Bold" panose="020F0704030504030204" pitchFamily="34" charset="0"/>
              </a:rPr>
              <a:t>Tecnicas</a:t>
            </a:r>
            <a:r>
              <a:rPr lang="pt-BR" dirty="0">
                <a:latin typeface="Arial Rounded MT Bold" panose="020F0704030504030204" pitchFamily="34" charset="0"/>
              </a:rPr>
              <a:t> </a:t>
            </a:r>
            <a:r>
              <a:rPr lang="pt-BR" dirty="0" err="1">
                <a:latin typeface="Arial Rounded MT Bold" panose="020F0704030504030204" pitchFamily="34" charset="0"/>
              </a:rPr>
              <a:t>adicionales</a:t>
            </a:r>
            <a:endParaRPr lang="en-US" dirty="0">
              <a:latin typeface="Arial Rounded MT Bold" panose="020F0704030504030204" pitchFamily="34" charset="0"/>
            </a:endParaRPr>
          </a:p>
        </p:txBody>
      </p:sp>
      <p:sp>
        <p:nvSpPr>
          <p:cNvPr id="10" name="Marcador de texto 5">
            <a:extLst>
              <a:ext uri="{FF2B5EF4-FFF2-40B4-BE49-F238E27FC236}">
                <a16:creationId xmlns:a16="http://schemas.microsoft.com/office/drawing/2014/main" id="{73A949E5-4D5C-23D2-9539-6953781D979A}"/>
              </a:ext>
            </a:extLst>
          </p:cNvPr>
          <p:cNvSpPr txBox="1">
            <a:spLocks/>
          </p:cNvSpPr>
          <p:nvPr/>
        </p:nvSpPr>
        <p:spPr>
          <a:xfrm>
            <a:off x="914400" y="938151"/>
            <a:ext cx="11277600" cy="5919849"/>
          </a:xfrm>
          <a:prstGeom prst="rect">
            <a:avLst/>
          </a:prstGeom>
        </p:spPr>
        <p:txBody>
          <a:bodyPr numCol="2">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indent="-457200"/>
            <a:r>
              <a:rPr lang="es-MX" sz="2800" dirty="0">
                <a:latin typeface="Aptos Narrow" panose="020B0004020202020204" pitchFamily="34" charset="0"/>
              </a:rPr>
              <a:t>API REST externas</a:t>
            </a:r>
          </a:p>
          <a:p>
            <a:pPr marL="914400" lvl="1" indent="-457200"/>
            <a:r>
              <a:rPr lang="es-MX" sz="2400" dirty="0">
                <a:latin typeface="Aptos Narrow" panose="020B0004020202020204" pitchFamily="34" charset="0"/>
              </a:rPr>
              <a:t>API de Google </a:t>
            </a:r>
            <a:r>
              <a:rPr lang="es-MX" sz="2400" dirty="0" err="1">
                <a:latin typeface="Aptos Narrow" panose="020B0004020202020204" pitchFamily="34" charset="0"/>
              </a:rPr>
              <a:t>books</a:t>
            </a:r>
            <a:endParaRPr lang="es-MX" sz="2400" dirty="0">
              <a:latin typeface="Aptos Narrow" panose="020B0004020202020204" pitchFamily="34" charset="0"/>
            </a:endParaRPr>
          </a:p>
          <a:p>
            <a:pPr marL="457200" indent="-457200"/>
            <a:r>
              <a:rPr lang="es-MX" sz="2800" dirty="0">
                <a:latin typeface="Aptos Narrow" panose="020B0004020202020204" pitchFamily="34" charset="0"/>
              </a:rPr>
              <a:t>Búsqueda, filtros y paginación</a:t>
            </a:r>
          </a:p>
          <a:p>
            <a:pPr marL="457200" indent="-457200"/>
            <a:r>
              <a:rPr lang="es-MX" sz="2800" dirty="0">
                <a:latin typeface="Aptos Narrow" panose="020B0004020202020204" pitchFamily="34" charset="0"/>
              </a:rPr>
              <a:t>Tareas asíncronas</a:t>
            </a:r>
          </a:p>
          <a:p>
            <a:pPr marL="914400" lvl="1" indent="-457200"/>
            <a:r>
              <a:rPr lang="es-MX" sz="2400" dirty="0">
                <a:latin typeface="Aptos Narrow" panose="020B0004020202020204" pitchFamily="34" charset="0"/>
              </a:rPr>
              <a:t>Enviar email de recordatorio</a:t>
            </a:r>
          </a:p>
        </p:txBody>
      </p:sp>
      <p:sp>
        <p:nvSpPr>
          <p:cNvPr id="11" name="Rectángulo: esquinas redondeadas 10">
            <a:extLst>
              <a:ext uri="{FF2B5EF4-FFF2-40B4-BE49-F238E27FC236}">
                <a16:creationId xmlns:a16="http://schemas.microsoft.com/office/drawing/2014/main" id="{CE426FB8-51A1-2598-462C-D0B2A29D4777}"/>
              </a:ext>
            </a:extLst>
          </p:cNvPr>
          <p:cNvSpPr/>
          <p:nvPr/>
        </p:nvSpPr>
        <p:spPr>
          <a:xfrm>
            <a:off x="3993573" y="4478482"/>
            <a:ext cx="1589809" cy="69619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Django App</a:t>
            </a:r>
            <a:endParaRPr lang="en-US" dirty="0"/>
          </a:p>
        </p:txBody>
      </p:sp>
      <p:sp>
        <p:nvSpPr>
          <p:cNvPr id="12" name="Rectángulo: esquinas redondeadas 11">
            <a:extLst>
              <a:ext uri="{FF2B5EF4-FFF2-40B4-BE49-F238E27FC236}">
                <a16:creationId xmlns:a16="http://schemas.microsoft.com/office/drawing/2014/main" id="{17F93AE5-341F-025B-DFD8-5D3230196012}"/>
              </a:ext>
            </a:extLst>
          </p:cNvPr>
          <p:cNvSpPr/>
          <p:nvPr/>
        </p:nvSpPr>
        <p:spPr>
          <a:xfrm>
            <a:off x="1028700" y="4478481"/>
            <a:ext cx="1589809" cy="69619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Browser</a:t>
            </a:r>
            <a:endParaRPr lang="en-US" dirty="0"/>
          </a:p>
        </p:txBody>
      </p:sp>
      <p:cxnSp>
        <p:nvCxnSpPr>
          <p:cNvPr id="14" name="Conector recto de flecha 13">
            <a:extLst>
              <a:ext uri="{FF2B5EF4-FFF2-40B4-BE49-F238E27FC236}">
                <a16:creationId xmlns:a16="http://schemas.microsoft.com/office/drawing/2014/main" id="{0A688976-3A50-6E9B-46F0-D0160FC3F14E}"/>
              </a:ext>
            </a:extLst>
          </p:cNvPr>
          <p:cNvCxnSpPr/>
          <p:nvPr/>
        </p:nvCxnSpPr>
        <p:spPr>
          <a:xfrm>
            <a:off x="2781300" y="4623955"/>
            <a:ext cx="883227"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Conector recto de flecha 17">
            <a:extLst>
              <a:ext uri="{FF2B5EF4-FFF2-40B4-BE49-F238E27FC236}">
                <a16:creationId xmlns:a16="http://schemas.microsoft.com/office/drawing/2014/main" id="{B5333AAF-4D60-2EB5-81A0-1D844CD727F1}"/>
              </a:ext>
            </a:extLst>
          </p:cNvPr>
          <p:cNvCxnSpPr/>
          <p:nvPr/>
        </p:nvCxnSpPr>
        <p:spPr>
          <a:xfrm flipH="1">
            <a:off x="2843646" y="4966855"/>
            <a:ext cx="820881"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Rectángulo: esquinas redondeadas 18">
            <a:extLst>
              <a:ext uri="{FF2B5EF4-FFF2-40B4-BE49-F238E27FC236}">
                <a16:creationId xmlns:a16="http://schemas.microsoft.com/office/drawing/2014/main" id="{8E626574-5466-4E4E-3DE3-A51CD04BD725}"/>
              </a:ext>
            </a:extLst>
          </p:cNvPr>
          <p:cNvSpPr/>
          <p:nvPr/>
        </p:nvSpPr>
        <p:spPr>
          <a:xfrm>
            <a:off x="6096000" y="1788721"/>
            <a:ext cx="1995054" cy="2109354"/>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MX" dirty="0" err="1"/>
              <a:t>Message</a:t>
            </a:r>
            <a:r>
              <a:rPr lang="es-MX" dirty="0"/>
              <a:t> </a:t>
            </a:r>
            <a:r>
              <a:rPr lang="es-MX" dirty="0" err="1"/>
              <a:t>Broker</a:t>
            </a:r>
            <a:r>
              <a:rPr lang="es-MX" dirty="0"/>
              <a:t> </a:t>
            </a:r>
          </a:p>
          <a:p>
            <a:pPr algn="ctr"/>
            <a:r>
              <a:rPr lang="es-MX" dirty="0"/>
              <a:t>REDIS</a:t>
            </a:r>
          </a:p>
          <a:p>
            <a:pPr algn="ctr"/>
            <a:endParaRPr lang="es-MX" dirty="0"/>
          </a:p>
          <a:p>
            <a:pPr algn="ctr"/>
            <a:endParaRPr lang="es-MX" dirty="0"/>
          </a:p>
          <a:p>
            <a:pPr algn="ctr"/>
            <a:endParaRPr lang="es-MX" dirty="0"/>
          </a:p>
          <a:p>
            <a:pPr algn="ctr"/>
            <a:endParaRPr lang="es-MX" dirty="0"/>
          </a:p>
          <a:p>
            <a:pPr algn="ctr"/>
            <a:endParaRPr lang="es-MX" dirty="0"/>
          </a:p>
          <a:p>
            <a:pPr algn="ctr"/>
            <a:endParaRPr lang="en-US" dirty="0"/>
          </a:p>
        </p:txBody>
      </p:sp>
      <p:sp>
        <p:nvSpPr>
          <p:cNvPr id="20" name="Rectángulo: esquinas redondeadas 19">
            <a:extLst>
              <a:ext uri="{FF2B5EF4-FFF2-40B4-BE49-F238E27FC236}">
                <a16:creationId xmlns:a16="http://schemas.microsoft.com/office/drawing/2014/main" id="{77A04348-1BBE-CAB6-1AC7-092155AEE41D}"/>
              </a:ext>
            </a:extLst>
          </p:cNvPr>
          <p:cNvSpPr/>
          <p:nvPr/>
        </p:nvSpPr>
        <p:spPr>
          <a:xfrm>
            <a:off x="6355773" y="2942112"/>
            <a:ext cx="665018" cy="727364"/>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MX" dirty="0" err="1"/>
              <a:t>task</a:t>
            </a:r>
            <a:endParaRPr lang="en-US" dirty="0"/>
          </a:p>
        </p:txBody>
      </p:sp>
      <p:sp>
        <p:nvSpPr>
          <p:cNvPr id="21" name="Rectángulo: esquinas redondeadas 20">
            <a:extLst>
              <a:ext uri="{FF2B5EF4-FFF2-40B4-BE49-F238E27FC236}">
                <a16:creationId xmlns:a16="http://schemas.microsoft.com/office/drawing/2014/main" id="{45446404-BADC-07EE-0CF2-00DF8805A71B}"/>
              </a:ext>
            </a:extLst>
          </p:cNvPr>
          <p:cNvSpPr/>
          <p:nvPr/>
        </p:nvSpPr>
        <p:spPr>
          <a:xfrm>
            <a:off x="6558395" y="2744684"/>
            <a:ext cx="665018" cy="727364"/>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MX" dirty="0" err="1"/>
              <a:t>task</a:t>
            </a:r>
            <a:endParaRPr lang="en-US" dirty="0"/>
          </a:p>
        </p:txBody>
      </p:sp>
      <p:sp>
        <p:nvSpPr>
          <p:cNvPr id="22" name="Rectángulo: esquinas redondeadas 21">
            <a:extLst>
              <a:ext uri="{FF2B5EF4-FFF2-40B4-BE49-F238E27FC236}">
                <a16:creationId xmlns:a16="http://schemas.microsoft.com/office/drawing/2014/main" id="{66F7256D-D69D-77E4-81FA-9560D69D52A8}"/>
              </a:ext>
            </a:extLst>
          </p:cNvPr>
          <p:cNvSpPr/>
          <p:nvPr/>
        </p:nvSpPr>
        <p:spPr>
          <a:xfrm>
            <a:off x="6761018" y="2594016"/>
            <a:ext cx="665018" cy="727364"/>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MX" dirty="0" err="1"/>
              <a:t>task</a:t>
            </a:r>
            <a:endParaRPr lang="en-US" dirty="0"/>
          </a:p>
        </p:txBody>
      </p:sp>
      <p:sp>
        <p:nvSpPr>
          <p:cNvPr id="23" name="Rectángulo: esquinas redondeadas 22">
            <a:extLst>
              <a:ext uri="{FF2B5EF4-FFF2-40B4-BE49-F238E27FC236}">
                <a16:creationId xmlns:a16="http://schemas.microsoft.com/office/drawing/2014/main" id="{2C3EEA6C-3C80-BBE2-A8E5-773744624A8D}"/>
              </a:ext>
            </a:extLst>
          </p:cNvPr>
          <p:cNvSpPr/>
          <p:nvPr/>
        </p:nvSpPr>
        <p:spPr>
          <a:xfrm>
            <a:off x="6220691" y="5538355"/>
            <a:ext cx="1859973" cy="10079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err="1"/>
              <a:t>Celerity</a:t>
            </a:r>
            <a:r>
              <a:rPr lang="es-MX" dirty="0"/>
              <a:t> Beat</a:t>
            </a:r>
          </a:p>
          <a:p>
            <a:pPr algn="ctr"/>
            <a:r>
              <a:rPr lang="es-MX" dirty="0"/>
              <a:t>(</a:t>
            </a:r>
            <a:r>
              <a:rPr lang="es-MX" dirty="0" err="1"/>
              <a:t>scheduler</a:t>
            </a:r>
            <a:r>
              <a:rPr lang="es-MX" dirty="0"/>
              <a:t>)</a:t>
            </a:r>
            <a:endParaRPr lang="en-US" dirty="0"/>
          </a:p>
        </p:txBody>
      </p:sp>
      <p:cxnSp>
        <p:nvCxnSpPr>
          <p:cNvPr id="25" name="Conector recto de flecha 24">
            <a:extLst>
              <a:ext uri="{FF2B5EF4-FFF2-40B4-BE49-F238E27FC236}">
                <a16:creationId xmlns:a16="http://schemas.microsoft.com/office/drawing/2014/main" id="{88031E09-F607-2616-6D20-E05D8325091E}"/>
              </a:ext>
            </a:extLst>
          </p:cNvPr>
          <p:cNvCxnSpPr/>
          <p:nvPr/>
        </p:nvCxnSpPr>
        <p:spPr>
          <a:xfrm flipV="1">
            <a:off x="5583382" y="3898075"/>
            <a:ext cx="429491" cy="40376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Conector recto de flecha 26">
            <a:extLst>
              <a:ext uri="{FF2B5EF4-FFF2-40B4-BE49-F238E27FC236}">
                <a16:creationId xmlns:a16="http://schemas.microsoft.com/office/drawing/2014/main" id="{E342D5B0-68BB-5EF3-69D3-2D102C3198AE}"/>
              </a:ext>
            </a:extLst>
          </p:cNvPr>
          <p:cNvCxnSpPr/>
          <p:nvPr/>
        </p:nvCxnSpPr>
        <p:spPr>
          <a:xfrm flipV="1">
            <a:off x="6558395" y="4135582"/>
            <a:ext cx="0" cy="121573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0" name="Conector recto de flecha 29">
            <a:extLst>
              <a:ext uri="{FF2B5EF4-FFF2-40B4-BE49-F238E27FC236}">
                <a16:creationId xmlns:a16="http://schemas.microsoft.com/office/drawing/2014/main" id="{24848B84-1231-AF22-A927-50D62F5DD89A}"/>
              </a:ext>
            </a:extLst>
          </p:cNvPr>
          <p:cNvCxnSpPr/>
          <p:nvPr/>
        </p:nvCxnSpPr>
        <p:spPr>
          <a:xfrm flipV="1">
            <a:off x="7225144" y="4135582"/>
            <a:ext cx="0" cy="121573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1" name="Conector recto de flecha 30">
            <a:extLst>
              <a:ext uri="{FF2B5EF4-FFF2-40B4-BE49-F238E27FC236}">
                <a16:creationId xmlns:a16="http://schemas.microsoft.com/office/drawing/2014/main" id="{179B0C27-94BA-C68D-D226-70A37E93A9E1}"/>
              </a:ext>
            </a:extLst>
          </p:cNvPr>
          <p:cNvCxnSpPr/>
          <p:nvPr/>
        </p:nvCxnSpPr>
        <p:spPr>
          <a:xfrm flipV="1">
            <a:off x="7884968" y="4135582"/>
            <a:ext cx="0" cy="121573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2" name="Rectángulo: esquinas redondeadas 31">
            <a:extLst>
              <a:ext uri="{FF2B5EF4-FFF2-40B4-BE49-F238E27FC236}">
                <a16:creationId xmlns:a16="http://schemas.microsoft.com/office/drawing/2014/main" id="{51DEC599-E5E9-D2CB-DB1F-61B44687B5BC}"/>
              </a:ext>
            </a:extLst>
          </p:cNvPr>
          <p:cNvSpPr/>
          <p:nvPr/>
        </p:nvSpPr>
        <p:spPr>
          <a:xfrm>
            <a:off x="8872971" y="1540330"/>
            <a:ext cx="1849582" cy="7897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err="1"/>
              <a:t>Celerity</a:t>
            </a:r>
            <a:r>
              <a:rPr lang="es-MX" dirty="0"/>
              <a:t> </a:t>
            </a:r>
            <a:r>
              <a:rPr lang="es-MX" dirty="0" err="1"/>
              <a:t>Worker</a:t>
            </a:r>
            <a:endParaRPr lang="en-US" dirty="0"/>
          </a:p>
        </p:txBody>
      </p:sp>
      <p:sp>
        <p:nvSpPr>
          <p:cNvPr id="33" name="Rectángulo: esquinas redondeadas 32">
            <a:extLst>
              <a:ext uri="{FF2B5EF4-FFF2-40B4-BE49-F238E27FC236}">
                <a16:creationId xmlns:a16="http://schemas.microsoft.com/office/drawing/2014/main" id="{16B79991-67F4-BCEE-49FD-1D2088CDC533}"/>
              </a:ext>
            </a:extLst>
          </p:cNvPr>
          <p:cNvSpPr/>
          <p:nvPr/>
        </p:nvSpPr>
        <p:spPr>
          <a:xfrm>
            <a:off x="8855653" y="2520291"/>
            <a:ext cx="1849582" cy="7897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err="1"/>
              <a:t>Celerity</a:t>
            </a:r>
            <a:r>
              <a:rPr lang="es-MX" dirty="0"/>
              <a:t> </a:t>
            </a:r>
            <a:r>
              <a:rPr lang="es-MX" dirty="0" err="1"/>
              <a:t>Worker</a:t>
            </a:r>
            <a:endParaRPr lang="en-US" dirty="0"/>
          </a:p>
        </p:txBody>
      </p:sp>
      <p:sp>
        <p:nvSpPr>
          <p:cNvPr id="34" name="Rectángulo: esquinas redondeadas 33">
            <a:extLst>
              <a:ext uri="{FF2B5EF4-FFF2-40B4-BE49-F238E27FC236}">
                <a16:creationId xmlns:a16="http://schemas.microsoft.com/office/drawing/2014/main" id="{408E37D7-FFDF-7F67-FE0D-AB484A012137}"/>
              </a:ext>
            </a:extLst>
          </p:cNvPr>
          <p:cNvSpPr/>
          <p:nvPr/>
        </p:nvSpPr>
        <p:spPr>
          <a:xfrm>
            <a:off x="8872971" y="3512127"/>
            <a:ext cx="1849582" cy="7897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err="1"/>
              <a:t>Celerity</a:t>
            </a:r>
            <a:r>
              <a:rPr lang="es-MX" dirty="0"/>
              <a:t> </a:t>
            </a:r>
            <a:r>
              <a:rPr lang="es-MX" dirty="0" err="1"/>
              <a:t>Worker</a:t>
            </a:r>
            <a:endParaRPr lang="en-US" dirty="0"/>
          </a:p>
        </p:txBody>
      </p:sp>
      <p:cxnSp>
        <p:nvCxnSpPr>
          <p:cNvPr id="36" name="Conector recto de flecha 35">
            <a:extLst>
              <a:ext uri="{FF2B5EF4-FFF2-40B4-BE49-F238E27FC236}">
                <a16:creationId xmlns:a16="http://schemas.microsoft.com/office/drawing/2014/main" id="{2E5E5327-36BE-FC46-C8BA-853F1FAE148D}"/>
              </a:ext>
            </a:extLst>
          </p:cNvPr>
          <p:cNvCxnSpPr>
            <a:cxnSpLocks/>
          </p:cNvCxnSpPr>
          <p:nvPr/>
        </p:nvCxnSpPr>
        <p:spPr>
          <a:xfrm>
            <a:off x="8228734" y="1935184"/>
            <a:ext cx="53340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7" name="Conector recto de flecha 36">
            <a:extLst>
              <a:ext uri="{FF2B5EF4-FFF2-40B4-BE49-F238E27FC236}">
                <a16:creationId xmlns:a16="http://schemas.microsoft.com/office/drawing/2014/main" id="{E25D2F5E-DDF4-99DD-3BEA-40958446C268}"/>
              </a:ext>
            </a:extLst>
          </p:cNvPr>
          <p:cNvCxnSpPr>
            <a:cxnSpLocks/>
          </p:cNvCxnSpPr>
          <p:nvPr/>
        </p:nvCxnSpPr>
        <p:spPr>
          <a:xfrm>
            <a:off x="8228734" y="2901290"/>
            <a:ext cx="53340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8" name="Conector recto de flecha 37">
            <a:extLst>
              <a:ext uri="{FF2B5EF4-FFF2-40B4-BE49-F238E27FC236}">
                <a16:creationId xmlns:a16="http://schemas.microsoft.com/office/drawing/2014/main" id="{5189B7EB-9DA1-7F52-9C64-122681314931}"/>
              </a:ext>
            </a:extLst>
          </p:cNvPr>
          <p:cNvCxnSpPr>
            <a:cxnSpLocks/>
          </p:cNvCxnSpPr>
          <p:nvPr/>
        </p:nvCxnSpPr>
        <p:spPr>
          <a:xfrm>
            <a:off x="8228734" y="3734296"/>
            <a:ext cx="53340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40" name="Gráfico 39" descr="Culturista con relleno sólido">
            <a:extLst>
              <a:ext uri="{FF2B5EF4-FFF2-40B4-BE49-F238E27FC236}">
                <a16:creationId xmlns:a16="http://schemas.microsoft.com/office/drawing/2014/main" id="{710A9D89-1A57-1F69-76D2-39418393F5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97538" y="1647300"/>
            <a:ext cx="575768" cy="575768"/>
          </a:xfrm>
          <a:prstGeom prst="rect">
            <a:avLst/>
          </a:prstGeom>
        </p:spPr>
      </p:pic>
      <p:pic>
        <p:nvPicPr>
          <p:cNvPr id="41" name="Gráfico 40" descr="Culturista con relleno sólido">
            <a:extLst>
              <a:ext uri="{FF2B5EF4-FFF2-40B4-BE49-F238E27FC236}">
                <a16:creationId xmlns:a16="http://schemas.microsoft.com/office/drawing/2014/main" id="{134984AD-609E-857B-E62E-B6D21324CBA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16586" y="2666166"/>
            <a:ext cx="575768" cy="575768"/>
          </a:xfrm>
          <a:prstGeom prst="rect">
            <a:avLst/>
          </a:prstGeom>
        </p:spPr>
      </p:pic>
      <p:pic>
        <p:nvPicPr>
          <p:cNvPr id="42" name="Gráfico 41" descr="Culturista con relleno sólido">
            <a:extLst>
              <a:ext uri="{FF2B5EF4-FFF2-40B4-BE49-F238E27FC236}">
                <a16:creationId xmlns:a16="http://schemas.microsoft.com/office/drawing/2014/main" id="{AE223D4D-9DD3-FD30-B772-100C6AB94D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16586" y="3619097"/>
            <a:ext cx="575768" cy="575768"/>
          </a:xfrm>
          <a:prstGeom prst="rect">
            <a:avLst/>
          </a:prstGeom>
        </p:spPr>
      </p:pic>
    </p:spTree>
    <p:extLst>
      <p:ext uri="{BB962C8B-B14F-4D97-AF65-F5344CB8AC3E}">
        <p14:creationId xmlns:p14="http://schemas.microsoft.com/office/powerpoint/2010/main" val="3090061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9" grpId="0" animBg="1"/>
      <p:bldP spid="20" grpId="0" animBg="1"/>
      <p:bldP spid="21" grpId="0" animBg="1"/>
      <p:bldP spid="22" grpId="0" animBg="1"/>
      <p:bldP spid="23" grpId="0" animBg="1"/>
      <p:bldP spid="32" grpId="0" animBg="1"/>
      <p:bldP spid="33" grpId="0" animBg="1"/>
      <p:bldP spid="3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39079AE5-BBD4-D70C-173D-61C1F893D286}"/>
              </a:ext>
            </a:extLst>
          </p:cNvPr>
          <p:cNvSpPr>
            <a:spLocks noGrp="1"/>
          </p:cNvSpPr>
          <p:nvPr>
            <p:ph type="body" sz="half" idx="2"/>
          </p:nvPr>
        </p:nvSpPr>
        <p:spPr>
          <a:xfrm>
            <a:off x="914400" y="1187531"/>
            <a:ext cx="10754591" cy="5670469"/>
          </a:xfrm>
        </p:spPr>
        <p:txBody>
          <a:bodyPr numCol="1">
            <a:normAutofit/>
          </a:bodyPr>
          <a:lstStyle/>
          <a:p>
            <a:endParaRPr lang="es-ES" sz="2000" dirty="0">
              <a:latin typeface="Aptos Narrow" panose="020B0004020202020204" pitchFamily="34" charset="0"/>
            </a:endParaRPr>
          </a:p>
          <a:p>
            <a:pPr marL="457200" indent="-457200">
              <a:buFont typeface="Arial" panose="020B0604020202020204" pitchFamily="34" charset="0"/>
              <a:buChar char="•"/>
            </a:pPr>
            <a:r>
              <a:rPr lang="es-ES" sz="2000" dirty="0">
                <a:latin typeface="Aptos Narrow" panose="020B0004020202020204" pitchFamily="34" charset="0"/>
              </a:rPr>
              <a:t>Pruebas unitarias.- Examina y verifica clases o funciones por separado y de manera aislada.</a:t>
            </a:r>
          </a:p>
          <a:p>
            <a:pPr marL="457200" indent="-457200">
              <a:buFont typeface="Arial" panose="020B0604020202020204" pitchFamily="34" charset="0"/>
              <a:buChar char="•"/>
            </a:pPr>
            <a:r>
              <a:rPr lang="es-ES" sz="2000" dirty="0">
                <a:latin typeface="Aptos Narrow" panose="020B0004020202020204" pitchFamily="34" charset="0"/>
              </a:rPr>
              <a:t>Pruebas de integración.- Verifican la funcionalidad entre dos o más módulos, en algunos casos, podrían cubrir un ciclo de negocio especifico o incluso la aplicación completa.</a:t>
            </a:r>
          </a:p>
          <a:p>
            <a:pPr marL="457200" indent="-457200">
              <a:buFont typeface="Arial" panose="020B0604020202020204" pitchFamily="34" charset="0"/>
              <a:buChar char="•"/>
            </a:pPr>
            <a:r>
              <a:rPr lang="es-ES" sz="2000" dirty="0">
                <a:latin typeface="Aptos Narrow" panose="020B0004020202020204" pitchFamily="34" charset="0"/>
              </a:rPr>
              <a:t>Pruebas </a:t>
            </a:r>
            <a:r>
              <a:rPr lang="es-ES" sz="2000" dirty="0" err="1">
                <a:latin typeface="Aptos Narrow" panose="020B0004020202020204" pitchFamily="34" charset="0"/>
              </a:rPr>
              <a:t>End-to-End</a:t>
            </a:r>
            <a:r>
              <a:rPr lang="es-ES" sz="2000" dirty="0">
                <a:latin typeface="Aptos Narrow" panose="020B0004020202020204" pitchFamily="34" charset="0"/>
              </a:rPr>
              <a:t> ( E2E ).- Verifica todo el flujo de una aplicación, desde el inicio hasta el final.</a:t>
            </a:r>
          </a:p>
          <a:p>
            <a:pPr marL="457200" indent="-457200">
              <a:buFont typeface="Arial" panose="020B0604020202020204" pitchFamily="34" charset="0"/>
              <a:buChar char="•"/>
            </a:pPr>
            <a:r>
              <a:rPr lang="es-ES" sz="2000" dirty="0">
                <a:latin typeface="Aptos Narrow" panose="020B0004020202020204" pitchFamily="34" charset="0"/>
              </a:rPr>
              <a:t>Pruebas de regresión. </a:t>
            </a:r>
          </a:p>
          <a:p>
            <a:pPr marL="457200" indent="-457200">
              <a:buFont typeface="Arial" panose="020B0604020202020204" pitchFamily="34" charset="0"/>
              <a:buChar char="•"/>
            </a:pPr>
            <a:r>
              <a:rPr lang="es-ES" sz="2000" dirty="0">
                <a:latin typeface="Aptos Narrow" panose="020B0004020202020204" pitchFamily="34" charset="0"/>
              </a:rPr>
              <a:t>Pruebas de humo ( </a:t>
            </a:r>
            <a:r>
              <a:rPr lang="es-ES" sz="2000" dirty="0" err="1">
                <a:latin typeface="Aptos Narrow" panose="020B0004020202020204" pitchFamily="34" charset="0"/>
              </a:rPr>
              <a:t>smoke</a:t>
            </a:r>
            <a:r>
              <a:rPr lang="es-ES" sz="2000" dirty="0">
                <a:latin typeface="Aptos Narrow" panose="020B0004020202020204" pitchFamily="34" charset="0"/>
              </a:rPr>
              <a:t> </a:t>
            </a:r>
            <a:r>
              <a:rPr lang="es-ES" sz="2000" dirty="0" err="1">
                <a:latin typeface="Aptos Narrow" panose="020B0004020202020204" pitchFamily="34" charset="0"/>
              </a:rPr>
              <a:t>testing</a:t>
            </a:r>
            <a:r>
              <a:rPr lang="es-ES" sz="2000" dirty="0">
                <a:latin typeface="Aptos Narrow" panose="020B0004020202020204" pitchFamily="34" charset="0"/>
              </a:rPr>
              <a:t> )</a:t>
            </a:r>
          </a:p>
          <a:p>
            <a:pPr marL="457200" indent="-457200">
              <a:buFont typeface="Arial" panose="020B0604020202020204" pitchFamily="34" charset="0"/>
              <a:buChar char="•"/>
            </a:pPr>
            <a:r>
              <a:rPr lang="es-ES" sz="2000" dirty="0">
                <a:latin typeface="Aptos Narrow" panose="020B0004020202020204" pitchFamily="34" charset="0"/>
              </a:rPr>
              <a:t>Pruebas de aceptación ( </a:t>
            </a:r>
            <a:r>
              <a:rPr lang="es-ES" sz="2000" dirty="0" err="1">
                <a:latin typeface="Aptos Narrow" panose="020B0004020202020204" pitchFamily="34" charset="0"/>
              </a:rPr>
              <a:t>Acceptance</a:t>
            </a:r>
            <a:r>
              <a:rPr lang="es-ES" sz="2000" dirty="0">
                <a:latin typeface="Aptos Narrow" panose="020B0004020202020204" pitchFamily="34" charset="0"/>
              </a:rPr>
              <a:t> </a:t>
            </a:r>
            <a:r>
              <a:rPr lang="es-ES" sz="2000" dirty="0" err="1">
                <a:latin typeface="Aptos Narrow" panose="020B0004020202020204" pitchFamily="34" charset="0"/>
              </a:rPr>
              <a:t>testing</a:t>
            </a:r>
            <a:r>
              <a:rPr lang="es-ES" sz="2000" dirty="0">
                <a:latin typeface="Aptos Narrow" panose="020B0004020202020204" pitchFamily="34" charset="0"/>
              </a:rPr>
              <a:t> )</a:t>
            </a:r>
          </a:p>
          <a:p>
            <a:pPr marL="457200" indent="-457200">
              <a:buFont typeface="Arial" panose="020B0604020202020204" pitchFamily="34" charset="0"/>
              <a:buChar char="•"/>
            </a:pPr>
            <a:r>
              <a:rPr lang="es-ES" sz="2000" dirty="0">
                <a:latin typeface="Aptos Narrow" panose="020B0004020202020204" pitchFamily="34" charset="0"/>
              </a:rPr>
              <a:t>Pruebas de rendimiento ( Performance </a:t>
            </a:r>
            <a:r>
              <a:rPr lang="es-ES" sz="2000" dirty="0" err="1">
                <a:latin typeface="Aptos Narrow" panose="020B0004020202020204" pitchFamily="34" charset="0"/>
              </a:rPr>
              <a:t>testing</a:t>
            </a:r>
            <a:r>
              <a:rPr lang="es-ES" sz="2000" dirty="0">
                <a:latin typeface="Aptos Narrow" panose="020B0004020202020204" pitchFamily="34" charset="0"/>
              </a:rPr>
              <a:t> )</a:t>
            </a:r>
          </a:p>
          <a:p>
            <a:pPr marL="457200" indent="-457200">
              <a:buFont typeface="Arial" panose="020B0604020202020204" pitchFamily="34" charset="0"/>
              <a:buChar char="•"/>
            </a:pPr>
            <a:r>
              <a:rPr lang="es-ES" sz="2000" dirty="0">
                <a:latin typeface="Aptos Narrow" panose="020B0004020202020204" pitchFamily="34" charset="0"/>
              </a:rPr>
              <a:t>Pruebas funcionales ( </a:t>
            </a:r>
            <a:r>
              <a:rPr lang="es-ES" sz="2000" dirty="0" err="1">
                <a:latin typeface="Aptos Narrow" panose="020B0004020202020204" pitchFamily="34" charset="0"/>
              </a:rPr>
              <a:t>functional</a:t>
            </a:r>
            <a:r>
              <a:rPr lang="es-ES" sz="2000" dirty="0">
                <a:latin typeface="Aptos Narrow" panose="020B0004020202020204" pitchFamily="34" charset="0"/>
              </a:rPr>
              <a:t> </a:t>
            </a:r>
            <a:r>
              <a:rPr lang="es-ES" sz="2000" dirty="0" err="1">
                <a:latin typeface="Aptos Narrow" panose="020B0004020202020204" pitchFamily="34" charset="0"/>
              </a:rPr>
              <a:t>testing</a:t>
            </a:r>
            <a:r>
              <a:rPr lang="es-ES" sz="2000" dirty="0">
                <a:latin typeface="Aptos Narrow" panose="020B0004020202020204" pitchFamily="34" charset="0"/>
              </a:rPr>
              <a:t> )</a:t>
            </a:r>
          </a:p>
          <a:p>
            <a:pPr marL="457200" indent="-457200">
              <a:buFont typeface="Arial" panose="020B0604020202020204" pitchFamily="34" charset="0"/>
              <a:buChar char="•"/>
            </a:pPr>
            <a:endParaRPr lang="es-ES" sz="2000" dirty="0">
              <a:latin typeface="Aptos Narrow" panose="020B0004020202020204" pitchFamily="34" charset="0"/>
            </a:endParaRPr>
          </a:p>
        </p:txBody>
      </p:sp>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7.1 </a:t>
            </a:r>
            <a:r>
              <a:rPr lang="es-MX" dirty="0">
                <a:latin typeface="Arial Rounded MT Bold" panose="020F0704030504030204" pitchFamily="34" charset="0"/>
              </a:rPr>
              <a:t>Tipos de pruebas en el desarrollo de software</a:t>
            </a:r>
            <a:endParaRPr lang="en-US" dirty="0">
              <a:latin typeface="Arial Rounded MT Bold" panose="020F0704030504030204" pitchFamily="34" charset="0"/>
            </a:endParaRPr>
          </a:p>
        </p:txBody>
      </p:sp>
    </p:spTree>
    <p:extLst>
      <p:ext uri="{BB962C8B-B14F-4D97-AF65-F5344CB8AC3E}">
        <p14:creationId xmlns:p14="http://schemas.microsoft.com/office/powerpoint/2010/main" val="167921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39079AE5-BBD4-D70C-173D-61C1F893D286}"/>
              </a:ext>
            </a:extLst>
          </p:cNvPr>
          <p:cNvSpPr>
            <a:spLocks noGrp="1"/>
          </p:cNvSpPr>
          <p:nvPr>
            <p:ph type="body" sz="half" idx="2"/>
          </p:nvPr>
        </p:nvSpPr>
        <p:spPr>
          <a:xfrm>
            <a:off x="0" y="1187531"/>
            <a:ext cx="12192000" cy="5670469"/>
          </a:xfrm>
        </p:spPr>
        <p:txBody>
          <a:bodyPr numCol="2">
            <a:normAutofit/>
          </a:bodyPr>
          <a:lstStyle/>
          <a:p>
            <a:pPr marL="457200" indent="-457200">
              <a:buFont typeface="Arial" panose="020B0604020202020204" pitchFamily="34" charset="0"/>
              <a:buChar char="•"/>
            </a:pPr>
            <a:r>
              <a:rPr lang="es-ES" sz="2400" dirty="0" err="1">
                <a:latin typeface="Aptos Narrow" panose="020B0004020202020204" pitchFamily="34" charset="0"/>
              </a:rPr>
              <a:t>UnitTest</a:t>
            </a:r>
            <a:r>
              <a:rPr lang="es-ES" sz="2200" dirty="0">
                <a:latin typeface="Aptos Narrow" panose="020B0004020202020204" pitchFamily="34" charset="0"/>
              </a:rPr>
              <a:t>.- Framework incorporado en la biblioteca estándar de Python. </a:t>
            </a:r>
          </a:p>
          <a:p>
            <a:pPr marL="914400" lvl="1" indent="-457200">
              <a:buFont typeface="Arial" panose="020B0604020202020204" pitchFamily="34" charset="0"/>
              <a:buChar char="•"/>
            </a:pPr>
            <a:r>
              <a:rPr lang="es-ES" sz="2200" dirty="0">
                <a:latin typeface="Aptos Narrow" panose="020B0004020202020204" pitchFamily="34" charset="0"/>
              </a:rPr>
              <a:t>Basado en clases</a:t>
            </a:r>
          </a:p>
          <a:p>
            <a:pPr marL="914400" lvl="1" indent="-457200">
              <a:buFont typeface="Arial" panose="020B0604020202020204" pitchFamily="34" charset="0"/>
              <a:buChar char="•"/>
            </a:pPr>
            <a:r>
              <a:rPr lang="es-ES" sz="2200" dirty="0">
                <a:latin typeface="Aptos Narrow" panose="020B0004020202020204" pitchFamily="34" charset="0"/>
              </a:rPr>
              <a:t>Utiliza </a:t>
            </a:r>
            <a:r>
              <a:rPr lang="es-ES" sz="2200" dirty="0" err="1">
                <a:latin typeface="Aptos Narrow" panose="020B0004020202020204" pitchFamily="34" charset="0"/>
              </a:rPr>
              <a:t>assert</a:t>
            </a:r>
            <a:r>
              <a:rPr lang="es-ES" sz="2200" dirty="0">
                <a:latin typeface="Aptos Narrow" panose="020B0004020202020204" pitchFamily="34" charset="0"/>
              </a:rPr>
              <a:t> para verificaciones</a:t>
            </a:r>
          </a:p>
          <a:p>
            <a:pPr marL="914400" lvl="1" indent="-457200">
              <a:buFont typeface="Arial" panose="020B0604020202020204" pitchFamily="34" charset="0"/>
              <a:buChar char="•"/>
            </a:pPr>
            <a:r>
              <a:rPr lang="es-ES" sz="2200" dirty="0">
                <a:latin typeface="Aptos Narrow" panose="020B0004020202020204" pitchFamily="34" charset="0"/>
              </a:rPr>
              <a:t>Proporciona métodos </a:t>
            </a:r>
            <a:r>
              <a:rPr lang="es-ES" sz="2200" dirty="0" err="1">
                <a:latin typeface="Aptos Narrow" panose="020B0004020202020204" pitchFamily="34" charset="0"/>
              </a:rPr>
              <a:t>setUp</a:t>
            </a:r>
            <a:r>
              <a:rPr lang="es-ES" sz="2200" dirty="0">
                <a:latin typeface="Aptos Narrow" panose="020B0004020202020204" pitchFamily="34" charset="0"/>
              </a:rPr>
              <a:t>() y </a:t>
            </a:r>
            <a:r>
              <a:rPr lang="es-ES" sz="2200" dirty="0" err="1">
                <a:latin typeface="Aptos Narrow" panose="020B0004020202020204" pitchFamily="34" charset="0"/>
              </a:rPr>
              <a:t>tearDown</a:t>
            </a:r>
            <a:r>
              <a:rPr lang="es-ES" sz="2200" dirty="0">
                <a:latin typeface="Aptos Narrow" panose="020B0004020202020204" pitchFamily="34" charset="0"/>
              </a:rPr>
              <a:t>() para configuración y limpieza.</a:t>
            </a:r>
          </a:p>
          <a:p>
            <a:pPr marL="914400" lvl="1" indent="-457200">
              <a:buFont typeface="Arial" panose="020B0604020202020204" pitchFamily="34" charset="0"/>
              <a:buChar char="•"/>
            </a:pPr>
            <a:r>
              <a:rPr lang="es-ES" sz="2200" dirty="0">
                <a:latin typeface="Aptos Narrow" panose="020B0004020202020204" pitchFamily="34" charset="0"/>
              </a:rPr>
              <a:t>Organiza los test en </a:t>
            </a:r>
            <a:r>
              <a:rPr lang="es-ES" sz="2200" dirty="0" err="1">
                <a:latin typeface="Aptos Narrow" panose="020B0004020202020204" pitchFamily="34" charset="0"/>
              </a:rPr>
              <a:t>TestCase</a:t>
            </a:r>
            <a:endParaRPr lang="es-ES" sz="2200" dirty="0">
              <a:latin typeface="Aptos Narrow" panose="020B0004020202020204" pitchFamily="34" charset="0"/>
            </a:endParaRPr>
          </a:p>
          <a:p>
            <a:pPr marL="914400" lvl="1" indent="-457200">
              <a:buFont typeface="Arial" panose="020B0604020202020204" pitchFamily="34" charset="0"/>
              <a:buChar char="•"/>
            </a:pPr>
            <a:endParaRPr lang="es-ES" sz="2200" dirty="0">
              <a:latin typeface="Aptos Narrow" panose="020B0004020202020204" pitchFamily="34" charset="0"/>
            </a:endParaRPr>
          </a:p>
          <a:p>
            <a:pPr marL="914400" lvl="1" indent="-457200">
              <a:buFont typeface="Arial" panose="020B0604020202020204" pitchFamily="34" charset="0"/>
              <a:buChar char="•"/>
            </a:pPr>
            <a:endParaRPr lang="es-ES" sz="2200" dirty="0">
              <a:latin typeface="Aptos Narrow" panose="020B0004020202020204" pitchFamily="34" charset="0"/>
            </a:endParaRPr>
          </a:p>
          <a:p>
            <a:pPr marL="914400" lvl="1" indent="-457200">
              <a:buFont typeface="Arial" panose="020B0604020202020204" pitchFamily="34" charset="0"/>
              <a:buChar char="•"/>
            </a:pPr>
            <a:endParaRPr lang="es-ES" sz="2200" dirty="0">
              <a:latin typeface="Aptos Narrow" panose="020B0004020202020204" pitchFamily="34" charset="0"/>
            </a:endParaRPr>
          </a:p>
          <a:p>
            <a:pPr marL="914400" lvl="1" indent="-457200">
              <a:buFont typeface="Arial" panose="020B0604020202020204" pitchFamily="34" charset="0"/>
              <a:buChar char="•"/>
            </a:pPr>
            <a:endParaRPr lang="es-ES" sz="2200" dirty="0">
              <a:latin typeface="Aptos Narrow" panose="020B0004020202020204" pitchFamily="34" charset="0"/>
            </a:endParaRPr>
          </a:p>
          <a:p>
            <a:pPr marL="914400" lvl="1" indent="-457200">
              <a:buFont typeface="Arial" panose="020B0604020202020204" pitchFamily="34" charset="0"/>
              <a:buChar char="•"/>
            </a:pPr>
            <a:endParaRPr lang="es-ES" sz="2200" dirty="0">
              <a:latin typeface="Aptos Narrow" panose="020B0004020202020204" pitchFamily="34" charset="0"/>
            </a:endParaRPr>
          </a:p>
          <a:p>
            <a:pPr marL="457200" indent="-457200">
              <a:buFont typeface="Arial" panose="020B0604020202020204" pitchFamily="34" charset="0"/>
              <a:buChar char="•"/>
            </a:pPr>
            <a:r>
              <a:rPr lang="es-ES" sz="2400" dirty="0" err="1">
                <a:latin typeface="Aptos Narrow" panose="020B0004020202020204" pitchFamily="34" charset="0"/>
              </a:rPr>
              <a:t>Pytest</a:t>
            </a:r>
            <a:r>
              <a:rPr lang="es-ES" sz="2400" dirty="0">
                <a:latin typeface="Aptos Narrow" panose="020B0004020202020204" pitchFamily="34" charset="0"/>
              </a:rPr>
              <a:t>.- Es un </a:t>
            </a:r>
            <a:r>
              <a:rPr lang="es-ES" sz="2400" dirty="0" err="1">
                <a:latin typeface="Aptos Narrow" panose="020B0004020202020204" pitchFamily="34" charset="0"/>
              </a:rPr>
              <a:t>framework</a:t>
            </a:r>
            <a:r>
              <a:rPr lang="es-ES" sz="2400" dirty="0">
                <a:latin typeface="Aptos Narrow" panose="020B0004020202020204" pitchFamily="34" charset="0"/>
              </a:rPr>
              <a:t> externo que ofrece una sintaxis mas simple y poderosa.</a:t>
            </a:r>
          </a:p>
          <a:p>
            <a:pPr marL="914400" lvl="1" indent="-457200">
              <a:buFont typeface="Arial" panose="020B0604020202020204" pitchFamily="34" charset="0"/>
              <a:buChar char="•"/>
            </a:pPr>
            <a:r>
              <a:rPr lang="es-ES" sz="2200" dirty="0">
                <a:latin typeface="Aptos Narrow" panose="020B0004020202020204" pitchFamily="34" charset="0"/>
              </a:rPr>
              <a:t>Basado en funciones</a:t>
            </a:r>
          </a:p>
          <a:p>
            <a:pPr marL="914400" lvl="1" indent="-457200">
              <a:buFont typeface="Arial" panose="020B0604020202020204" pitchFamily="34" charset="0"/>
              <a:buChar char="•"/>
            </a:pPr>
            <a:r>
              <a:rPr lang="es-ES" sz="2200" dirty="0">
                <a:latin typeface="Aptos Narrow" panose="020B0004020202020204" pitchFamily="34" charset="0"/>
              </a:rPr>
              <a:t>Usa la palabra clave </a:t>
            </a:r>
            <a:r>
              <a:rPr lang="es-ES" sz="2200" dirty="0" err="1">
                <a:latin typeface="Aptos Narrow" panose="020B0004020202020204" pitchFamily="34" charset="0"/>
              </a:rPr>
              <a:t>assert</a:t>
            </a:r>
            <a:r>
              <a:rPr lang="es-ES" sz="2200" dirty="0">
                <a:latin typeface="Aptos Narrow" panose="020B0004020202020204" pitchFamily="34" charset="0"/>
              </a:rPr>
              <a:t> para verificación</a:t>
            </a:r>
          </a:p>
          <a:p>
            <a:pPr marL="914400" lvl="1" indent="-457200">
              <a:buFont typeface="Arial" panose="020B0604020202020204" pitchFamily="34" charset="0"/>
              <a:buChar char="•"/>
            </a:pPr>
            <a:r>
              <a:rPr lang="es-ES" sz="2200" dirty="0">
                <a:latin typeface="Aptos Narrow" panose="020B0004020202020204" pitchFamily="34" charset="0"/>
              </a:rPr>
              <a:t>Ofrece una amplia gama de </a:t>
            </a:r>
            <a:r>
              <a:rPr lang="es-ES" sz="2200" dirty="0" err="1">
                <a:latin typeface="Aptos Narrow" panose="020B0004020202020204" pitchFamily="34" charset="0"/>
              </a:rPr>
              <a:t>plugins</a:t>
            </a:r>
            <a:r>
              <a:rPr lang="es-ES" sz="2200" dirty="0">
                <a:latin typeface="Aptos Narrow" panose="020B0004020202020204" pitchFamily="34" charset="0"/>
              </a:rPr>
              <a:t> para extender su funcionalidad.</a:t>
            </a:r>
          </a:p>
        </p:txBody>
      </p:sp>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7.2 </a:t>
            </a:r>
            <a:r>
              <a:rPr lang="pt-BR" dirty="0" err="1">
                <a:latin typeface="Arial Rounded MT Bold" panose="020F0704030504030204" pitchFamily="34" charset="0"/>
              </a:rPr>
              <a:t>pruebas</a:t>
            </a:r>
            <a:r>
              <a:rPr lang="pt-BR" dirty="0">
                <a:latin typeface="Arial Rounded MT Bold" panose="020F0704030504030204" pitchFamily="34" charset="0"/>
              </a:rPr>
              <a:t> unitárias y de </a:t>
            </a:r>
            <a:r>
              <a:rPr lang="pt-BR" dirty="0" err="1">
                <a:latin typeface="Arial Rounded MT Bold" panose="020F0704030504030204" pitchFamily="34" charset="0"/>
              </a:rPr>
              <a:t>integrac</a:t>
            </a:r>
            <a:r>
              <a:rPr lang="es-MX" dirty="0" err="1">
                <a:latin typeface="Arial Rounded MT Bold" panose="020F0704030504030204" pitchFamily="34" charset="0"/>
              </a:rPr>
              <a:t>ión</a:t>
            </a:r>
            <a:endParaRPr lang="en-US" dirty="0">
              <a:latin typeface="Arial Rounded MT Bold" panose="020F0704030504030204" pitchFamily="34" charset="0"/>
            </a:endParaRPr>
          </a:p>
        </p:txBody>
      </p:sp>
      <p:pic>
        <p:nvPicPr>
          <p:cNvPr id="3" name="Imagen 2">
            <a:extLst>
              <a:ext uri="{FF2B5EF4-FFF2-40B4-BE49-F238E27FC236}">
                <a16:creationId xmlns:a16="http://schemas.microsoft.com/office/drawing/2014/main" id="{BFC792C8-04B8-C643-3B2D-0FF6C7A4DFE3}"/>
              </a:ext>
            </a:extLst>
          </p:cNvPr>
          <p:cNvPicPr>
            <a:picLocks noChangeAspect="1"/>
          </p:cNvPicPr>
          <p:nvPr/>
        </p:nvPicPr>
        <p:blipFill>
          <a:blip r:embed="rId2"/>
          <a:stretch>
            <a:fillRect/>
          </a:stretch>
        </p:blipFill>
        <p:spPr>
          <a:xfrm>
            <a:off x="1377538" y="4374143"/>
            <a:ext cx="9485714" cy="2349206"/>
          </a:xfrm>
          <a:prstGeom prst="rect">
            <a:avLst/>
          </a:prstGeom>
        </p:spPr>
      </p:pic>
    </p:spTree>
    <p:extLst>
      <p:ext uri="{BB962C8B-B14F-4D97-AF65-F5344CB8AC3E}">
        <p14:creationId xmlns:p14="http://schemas.microsoft.com/office/powerpoint/2010/main" val="3948812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3E93DD-6D6F-E451-19BC-22D9234FB1A6}"/>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Módulo 1: Fundamentos de Python</a:t>
            </a:r>
            <a:endParaRPr lang="en-US" dirty="0">
              <a:latin typeface="Arial Rounded MT Bold" panose="020F0704030504030204" pitchFamily="34" charset="0"/>
            </a:endParaRPr>
          </a:p>
        </p:txBody>
      </p:sp>
      <p:sp>
        <p:nvSpPr>
          <p:cNvPr id="4" name="Marcador de texto 5">
            <a:extLst>
              <a:ext uri="{FF2B5EF4-FFF2-40B4-BE49-F238E27FC236}">
                <a16:creationId xmlns:a16="http://schemas.microsoft.com/office/drawing/2014/main" id="{361F9C15-E0EA-0389-C463-2421207017CC}"/>
              </a:ext>
            </a:extLst>
          </p:cNvPr>
          <p:cNvSpPr txBox="1">
            <a:spLocks/>
          </p:cNvSpPr>
          <p:nvPr/>
        </p:nvSpPr>
        <p:spPr>
          <a:xfrm>
            <a:off x="5494317" y="1389413"/>
            <a:ext cx="5934511" cy="5260768"/>
          </a:xfrm>
          <a:prstGeom prst="rect">
            <a:avLst/>
          </a:prstGeom>
        </p:spPr>
        <p:txBody>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s-MX" dirty="0">
                <a:latin typeface="Aptos Narrow" panose="020B0004020202020204" pitchFamily="34" charset="0"/>
              </a:rPr>
              <a:t>¿ Que es </a:t>
            </a:r>
            <a:r>
              <a:rPr lang="es-MX" dirty="0" err="1">
                <a:latin typeface="Aptos Narrow" panose="020B0004020202020204" pitchFamily="34" charset="0"/>
              </a:rPr>
              <a:t>python</a:t>
            </a:r>
            <a:r>
              <a:rPr lang="es-MX" dirty="0">
                <a:latin typeface="Aptos Narrow" panose="020B0004020202020204" pitchFamily="34" charset="0"/>
              </a:rPr>
              <a:t> ?</a:t>
            </a:r>
            <a:endParaRPr lang="en-US" dirty="0">
              <a:latin typeface="Aptos Narrow" panose="020B0004020202020204" pitchFamily="34" charset="0"/>
            </a:endParaRPr>
          </a:p>
          <a:p>
            <a:r>
              <a:rPr lang="es-ES" dirty="0">
                <a:latin typeface="Aptos Narrow" panose="020B0004020202020204" pitchFamily="34" charset="0"/>
              </a:rPr>
              <a:t>Python es un lenguaje de programación de alto nivel, interpretado y de propósito general, diseñado con un enfoque en la legibilidad del código. Creado por Guido van Rossum y lanzado por primera vez en 1991, Python se ha convertido en uno de los lenguajes de programación más populares y ampliamente utilizados en el mundo.</a:t>
            </a:r>
            <a:endParaRPr lang="en-US" dirty="0">
              <a:latin typeface="Aptos Narrow" panose="020B0004020202020204" pitchFamily="34" charset="0"/>
            </a:endParaRPr>
          </a:p>
        </p:txBody>
      </p:sp>
      <p:pic>
        <p:nvPicPr>
          <p:cNvPr id="9" name="Imagen 8">
            <a:extLst>
              <a:ext uri="{FF2B5EF4-FFF2-40B4-BE49-F238E27FC236}">
                <a16:creationId xmlns:a16="http://schemas.microsoft.com/office/drawing/2014/main" id="{A151B1C8-2B4B-59E6-81C6-260F175220BF}"/>
              </a:ext>
            </a:extLst>
          </p:cNvPr>
          <p:cNvPicPr>
            <a:picLocks noChangeAspect="1"/>
          </p:cNvPicPr>
          <p:nvPr/>
        </p:nvPicPr>
        <p:blipFill>
          <a:blip r:embed="rId2"/>
          <a:stretch>
            <a:fillRect/>
          </a:stretch>
        </p:blipFill>
        <p:spPr>
          <a:xfrm>
            <a:off x="1377538" y="1389413"/>
            <a:ext cx="3642832" cy="3977972"/>
          </a:xfrm>
          <a:prstGeom prst="rect">
            <a:avLst/>
          </a:prstGeom>
        </p:spPr>
      </p:pic>
    </p:spTree>
    <p:extLst>
      <p:ext uri="{BB962C8B-B14F-4D97-AF65-F5344CB8AC3E}">
        <p14:creationId xmlns:p14="http://schemas.microsoft.com/office/powerpoint/2010/main" val="33069061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39079AE5-BBD4-D70C-173D-61C1F893D286}"/>
              </a:ext>
            </a:extLst>
          </p:cNvPr>
          <p:cNvSpPr>
            <a:spLocks noGrp="1"/>
          </p:cNvSpPr>
          <p:nvPr>
            <p:ph type="body" sz="half" idx="2"/>
          </p:nvPr>
        </p:nvSpPr>
        <p:spPr>
          <a:xfrm>
            <a:off x="0" y="1187531"/>
            <a:ext cx="12192000" cy="5670469"/>
          </a:xfrm>
        </p:spPr>
        <p:txBody>
          <a:bodyPr numCol="2">
            <a:normAutofit/>
          </a:bodyPr>
          <a:lstStyle/>
          <a:p>
            <a:pPr marL="457200" indent="-457200">
              <a:buFont typeface="Arial" panose="020B0604020202020204" pitchFamily="34" charset="0"/>
              <a:buChar char="•"/>
            </a:pPr>
            <a:r>
              <a:rPr lang="es-ES" sz="2200" dirty="0">
                <a:latin typeface="Aptos Narrow" panose="020B0004020202020204" pitchFamily="34" charset="0"/>
              </a:rPr>
              <a:t>GIT.- Software de control de versiones, registra cambios en la computadora local y permite la coordinación entre varias personas que modifican archivos compartidos.</a:t>
            </a:r>
          </a:p>
          <a:p>
            <a:pPr marL="457200" indent="-457200">
              <a:buFont typeface="Arial" panose="020B0604020202020204" pitchFamily="34" charset="0"/>
              <a:buChar char="•"/>
            </a:pPr>
            <a:r>
              <a:rPr lang="es-ES" sz="2200" dirty="0">
                <a:latin typeface="Aptos Narrow" panose="020B0004020202020204" pitchFamily="34" charset="0"/>
              </a:rPr>
              <a:t>GitHub.- Plataforma de desarrollo colaborativo, aloja proyectos en la nube a través de </a:t>
            </a:r>
            <a:r>
              <a:rPr lang="es-ES" sz="2200" dirty="0" err="1">
                <a:latin typeface="Aptos Narrow" panose="020B0004020202020204" pitchFamily="34" charset="0"/>
              </a:rPr>
              <a:t>git</a:t>
            </a:r>
            <a:r>
              <a:rPr lang="es-ES" sz="2200" dirty="0">
                <a:latin typeface="Aptos Narrow" panose="020B0004020202020204" pitchFamily="34" charset="0"/>
              </a:rPr>
              <a:t>.</a:t>
            </a:r>
          </a:p>
          <a:p>
            <a:pPr marL="457200" indent="-457200">
              <a:buFont typeface="Arial" panose="020B0604020202020204" pitchFamily="34" charset="0"/>
              <a:buChar char="•"/>
            </a:pPr>
            <a:r>
              <a:rPr lang="es-ES" sz="2200" dirty="0">
                <a:latin typeface="Aptos Narrow" panose="020B0004020202020204" pitchFamily="34" charset="0"/>
              </a:rPr>
              <a:t>Comandos básicos:</a:t>
            </a:r>
          </a:p>
          <a:p>
            <a:pPr marL="914400" lvl="1" indent="-457200">
              <a:buFont typeface="Arial" panose="020B0604020202020204" pitchFamily="34" charset="0"/>
              <a:buChar char="•"/>
            </a:pPr>
            <a:r>
              <a:rPr lang="es-ES" sz="2000" dirty="0" err="1">
                <a:latin typeface="Aptos Narrow" panose="020B0004020202020204" pitchFamily="34" charset="0"/>
              </a:rPr>
              <a:t>Initialize</a:t>
            </a:r>
            <a:r>
              <a:rPr lang="es-ES" sz="2000" dirty="0">
                <a:latin typeface="Aptos Narrow" panose="020B0004020202020204" pitchFamily="34" charset="0"/>
              </a:rPr>
              <a:t>, </a:t>
            </a:r>
            <a:r>
              <a:rPr lang="es-ES" sz="2000" dirty="0" err="1">
                <a:latin typeface="Aptos Narrow" panose="020B0004020202020204" pitchFamily="34" charset="0"/>
              </a:rPr>
              <a:t>Add</a:t>
            </a:r>
            <a:r>
              <a:rPr lang="es-ES" sz="2000" dirty="0">
                <a:latin typeface="Aptos Narrow" panose="020B0004020202020204" pitchFamily="34" charset="0"/>
              </a:rPr>
              <a:t>, </a:t>
            </a:r>
            <a:r>
              <a:rPr lang="es-ES" sz="2000" dirty="0" err="1">
                <a:latin typeface="Aptos Narrow" panose="020B0004020202020204" pitchFamily="34" charset="0"/>
              </a:rPr>
              <a:t>Commit</a:t>
            </a:r>
            <a:r>
              <a:rPr lang="es-ES" sz="2000" dirty="0">
                <a:latin typeface="Aptos Narrow" panose="020B0004020202020204" pitchFamily="34" charset="0"/>
              </a:rPr>
              <a:t>, </a:t>
            </a:r>
            <a:r>
              <a:rPr lang="es-ES" sz="2000" dirty="0" err="1">
                <a:latin typeface="Aptos Narrow" panose="020B0004020202020204" pitchFamily="34" charset="0"/>
              </a:rPr>
              <a:t>Pull</a:t>
            </a:r>
            <a:r>
              <a:rPr lang="es-ES" sz="2000" dirty="0">
                <a:latin typeface="Aptos Narrow" panose="020B0004020202020204" pitchFamily="34" charset="0"/>
              </a:rPr>
              <a:t>, </a:t>
            </a:r>
            <a:r>
              <a:rPr lang="es-ES" sz="2000" dirty="0" err="1">
                <a:latin typeface="Aptos Narrow" panose="020B0004020202020204" pitchFamily="34" charset="0"/>
              </a:rPr>
              <a:t>Push</a:t>
            </a:r>
            <a:endParaRPr lang="es-ES" sz="2000" dirty="0">
              <a:latin typeface="Aptos Narrow" panose="020B0004020202020204" pitchFamily="34" charset="0"/>
            </a:endParaRPr>
          </a:p>
          <a:p>
            <a:pPr marL="457200" indent="-457200">
              <a:buFont typeface="Arial" panose="020B0604020202020204" pitchFamily="34" charset="0"/>
              <a:buChar char="•"/>
            </a:pPr>
            <a:r>
              <a:rPr lang="es-ES" sz="2200" dirty="0">
                <a:latin typeface="Aptos Narrow" panose="020B0004020202020204" pitchFamily="34" charset="0"/>
              </a:rPr>
              <a:t>Operaciones avanzadas:</a:t>
            </a:r>
          </a:p>
          <a:p>
            <a:pPr marL="914400" lvl="1" indent="-457200">
              <a:buFont typeface="Arial" panose="020B0604020202020204" pitchFamily="34" charset="0"/>
              <a:buChar char="•"/>
            </a:pPr>
            <a:r>
              <a:rPr lang="es-ES" sz="2000" dirty="0" err="1">
                <a:latin typeface="Aptos Narrow" panose="020B0004020202020204" pitchFamily="34" charset="0"/>
              </a:rPr>
              <a:t>Branching</a:t>
            </a:r>
            <a:r>
              <a:rPr lang="es-ES" sz="2000" dirty="0">
                <a:latin typeface="Aptos Narrow" panose="020B0004020202020204" pitchFamily="34" charset="0"/>
              </a:rPr>
              <a:t>, </a:t>
            </a:r>
            <a:r>
              <a:rPr lang="es-ES" sz="2000" dirty="0" err="1">
                <a:latin typeface="Aptos Narrow" panose="020B0004020202020204" pitchFamily="34" charset="0"/>
              </a:rPr>
              <a:t>Merging</a:t>
            </a:r>
            <a:r>
              <a:rPr lang="es-ES" sz="2000" dirty="0">
                <a:latin typeface="Aptos Narrow" panose="020B0004020202020204" pitchFamily="34" charset="0"/>
              </a:rPr>
              <a:t>, </a:t>
            </a:r>
            <a:r>
              <a:rPr lang="es-ES" sz="2000" dirty="0" err="1">
                <a:latin typeface="Aptos Narrow" panose="020B0004020202020204" pitchFamily="34" charset="0"/>
              </a:rPr>
              <a:t>Rebasing</a:t>
            </a:r>
            <a:endParaRPr lang="es-ES" sz="2000" dirty="0">
              <a:latin typeface="Aptos Narrow" panose="020B0004020202020204" pitchFamily="34" charset="0"/>
            </a:endParaRPr>
          </a:p>
        </p:txBody>
      </p:sp>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s-MX" dirty="0">
                <a:latin typeface="Arial Rounded MT Bold" panose="020F0704030504030204" pitchFamily="34" charset="0"/>
              </a:rPr>
              <a:t>7.3 </a:t>
            </a:r>
            <a:r>
              <a:rPr lang="es-MX" dirty="0" err="1">
                <a:latin typeface="Arial Rounded MT Bold" panose="020F0704030504030204" pitchFamily="34" charset="0"/>
              </a:rPr>
              <a:t>Introduccion</a:t>
            </a:r>
            <a:r>
              <a:rPr lang="es-MX" dirty="0">
                <a:latin typeface="Arial Rounded MT Bold" panose="020F0704030504030204" pitchFamily="34" charset="0"/>
              </a:rPr>
              <a:t> a </a:t>
            </a:r>
            <a:r>
              <a:rPr lang="es-MX" dirty="0" err="1">
                <a:latin typeface="Arial Rounded MT Bold" panose="020F0704030504030204" pitchFamily="34" charset="0"/>
              </a:rPr>
              <a:t>git</a:t>
            </a:r>
            <a:r>
              <a:rPr lang="es-MX" dirty="0">
                <a:latin typeface="Arial Rounded MT Bold" panose="020F0704030504030204" pitchFamily="34" charset="0"/>
              </a:rPr>
              <a:t> y </a:t>
            </a:r>
            <a:r>
              <a:rPr lang="es-MX" dirty="0" err="1">
                <a:latin typeface="Arial Rounded MT Bold" panose="020F0704030504030204" pitchFamily="34" charset="0"/>
              </a:rPr>
              <a:t>github</a:t>
            </a:r>
            <a:endParaRPr lang="en-US" dirty="0">
              <a:latin typeface="Arial Rounded MT Bold" panose="020F0704030504030204" pitchFamily="34" charset="0"/>
            </a:endParaRPr>
          </a:p>
        </p:txBody>
      </p:sp>
      <p:pic>
        <p:nvPicPr>
          <p:cNvPr id="4" name="Imagen 3">
            <a:extLst>
              <a:ext uri="{FF2B5EF4-FFF2-40B4-BE49-F238E27FC236}">
                <a16:creationId xmlns:a16="http://schemas.microsoft.com/office/drawing/2014/main" id="{3D38675C-45A3-39FD-0385-1F319665AA88}"/>
              </a:ext>
            </a:extLst>
          </p:cNvPr>
          <p:cNvPicPr>
            <a:picLocks noChangeAspect="1"/>
          </p:cNvPicPr>
          <p:nvPr/>
        </p:nvPicPr>
        <p:blipFill>
          <a:blip r:embed="rId2"/>
          <a:stretch>
            <a:fillRect/>
          </a:stretch>
        </p:blipFill>
        <p:spPr>
          <a:xfrm>
            <a:off x="6858000" y="1456674"/>
            <a:ext cx="4630882" cy="4341452"/>
          </a:xfrm>
          <a:prstGeom prst="rect">
            <a:avLst/>
          </a:prstGeom>
        </p:spPr>
      </p:pic>
    </p:spTree>
    <p:extLst>
      <p:ext uri="{BB962C8B-B14F-4D97-AF65-F5344CB8AC3E}">
        <p14:creationId xmlns:p14="http://schemas.microsoft.com/office/powerpoint/2010/main" val="874889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s-MX" dirty="0">
                <a:latin typeface="Arial Rounded MT Bold" panose="020F0704030504030204" pitchFamily="34" charset="0"/>
              </a:rPr>
              <a:t>7.4 mejores practicas para el control de versiones</a:t>
            </a:r>
            <a:endParaRPr lang="en-US" dirty="0">
              <a:latin typeface="Arial Rounded MT Bold" panose="020F0704030504030204" pitchFamily="34" charset="0"/>
            </a:endParaRPr>
          </a:p>
        </p:txBody>
      </p:sp>
      <p:sp>
        <p:nvSpPr>
          <p:cNvPr id="5" name="Marcador de texto 5">
            <a:extLst>
              <a:ext uri="{FF2B5EF4-FFF2-40B4-BE49-F238E27FC236}">
                <a16:creationId xmlns:a16="http://schemas.microsoft.com/office/drawing/2014/main" id="{40A3DB34-C2A3-2370-684B-88D0D2DE8894}"/>
              </a:ext>
            </a:extLst>
          </p:cNvPr>
          <p:cNvSpPr>
            <a:spLocks noGrp="1"/>
          </p:cNvSpPr>
          <p:nvPr>
            <p:ph type="body" sz="half" idx="2"/>
          </p:nvPr>
        </p:nvSpPr>
        <p:spPr>
          <a:xfrm>
            <a:off x="959922" y="1243938"/>
            <a:ext cx="10272156" cy="1763487"/>
          </a:xfrm>
        </p:spPr>
        <p:txBody>
          <a:bodyPr numCol="1">
            <a:normAutofit fontScale="92500" lnSpcReduction="10000"/>
          </a:bodyPr>
          <a:lstStyle/>
          <a:p>
            <a:pPr marL="457200" indent="-457200">
              <a:buFont typeface="Arial" panose="020B0604020202020204" pitchFamily="34" charset="0"/>
              <a:buChar char="•"/>
            </a:pPr>
            <a:r>
              <a:rPr lang="es-ES" sz="3100" dirty="0">
                <a:latin typeface="Aptos Narrow" panose="020B0004020202020204" pitchFamily="34" charset="0"/>
              </a:rPr>
              <a:t>Sin flujo</a:t>
            </a:r>
            <a:r>
              <a:rPr lang="es-ES" sz="2000" dirty="0">
                <a:latin typeface="Aptos Narrow" panose="020B0004020202020204" pitchFamily="34" charset="0"/>
              </a:rPr>
              <a:t>.- </a:t>
            </a:r>
            <a:r>
              <a:rPr lang="es-ES" sz="2400" dirty="0">
                <a:effectLst/>
              </a:rPr>
              <a:t>Este flujo solo puede funcionar realmente para una persona que trabaja sola, e incluso en ese caso probablemente sería mejor si utilizara ramas para cada función. Todos se comprometen directamente con el master sin utilizar ramas. Si tienes suerte, habrá versiones etiquetadas que son las que se implementan en producción.</a:t>
            </a:r>
            <a:endParaRPr lang="es-ES" sz="2000" dirty="0">
              <a:latin typeface="Aptos Narrow" panose="020B0004020202020204" pitchFamily="34" charset="0"/>
            </a:endParaRPr>
          </a:p>
        </p:txBody>
      </p:sp>
      <p:pic>
        <p:nvPicPr>
          <p:cNvPr id="9" name="Imagen 8">
            <a:extLst>
              <a:ext uri="{FF2B5EF4-FFF2-40B4-BE49-F238E27FC236}">
                <a16:creationId xmlns:a16="http://schemas.microsoft.com/office/drawing/2014/main" id="{B825D601-414B-4EBF-56CE-98A29615433B}"/>
              </a:ext>
            </a:extLst>
          </p:cNvPr>
          <p:cNvPicPr>
            <a:picLocks noChangeAspect="1"/>
          </p:cNvPicPr>
          <p:nvPr/>
        </p:nvPicPr>
        <p:blipFill>
          <a:blip r:embed="rId2"/>
          <a:stretch>
            <a:fillRect/>
          </a:stretch>
        </p:blipFill>
        <p:spPr>
          <a:xfrm>
            <a:off x="1937472" y="4024744"/>
            <a:ext cx="7887899" cy="432955"/>
          </a:xfrm>
          <a:prstGeom prst="rect">
            <a:avLst/>
          </a:prstGeom>
        </p:spPr>
      </p:pic>
      <p:pic>
        <p:nvPicPr>
          <p:cNvPr id="11" name="Imagen 10">
            <a:extLst>
              <a:ext uri="{FF2B5EF4-FFF2-40B4-BE49-F238E27FC236}">
                <a16:creationId xmlns:a16="http://schemas.microsoft.com/office/drawing/2014/main" id="{B34595AA-E4B1-4437-518E-80D594EFCAC8}"/>
              </a:ext>
            </a:extLst>
          </p:cNvPr>
          <p:cNvPicPr>
            <a:picLocks noChangeAspect="1"/>
          </p:cNvPicPr>
          <p:nvPr/>
        </p:nvPicPr>
        <p:blipFill>
          <a:blip r:embed="rId3"/>
          <a:stretch>
            <a:fillRect/>
          </a:stretch>
        </p:blipFill>
        <p:spPr>
          <a:xfrm>
            <a:off x="3104883" y="3429000"/>
            <a:ext cx="5553075" cy="2628900"/>
          </a:xfrm>
          <a:prstGeom prst="rect">
            <a:avLst/>
          </a:prstGeom>
        </p:spPr>
      </p:pic>
      <p:sp>
        <p:nvSpPr>
          <p:cNvPr id="14" name="Marcador de texto 5">
            <a:extLst>
              <a:ext uri="{FF2B5EF4-FFF2-40B4-BE49-F238E27FC236}">
                <a16:creationId xmlns:a16="http://schemas.microsoft.com/office/drawing/2014/main" id="{F5A68ED5-7058-EC3C-D719-DEF03B4135E5}"/>
              </a:ext>
            </a:extLst>
          </p:cNvPr>
          <p:cNvSpPr txBox="1">
            <a:spLocks/>
          </p:cNvSpPr>
          <p:nvPr/>
        </p:nvSpPr>
        <p:spPr>
          <a:xfrm>
            <a:off x="959922" y="1243937"/>
            <a:ext cx="10272156" cy="1763487"/>
          </a:xfrm>
          <a:prstGeom prst="rect">
            <a:avLst/>
          </a:prstGeom>
        </p:spPr>
        <p:txBody>
          <a:bodyPr vert="horz" lIns="91440" tIns="45720" rIns="91440" bIns="45720" numCol="1" rtlCol="0">
            <a:normAutofit fontScale="77500" lnSpcReduction="20000"/>
          </a:bodyPr>
          <a:lstStyle>
            <a:lvl1pPr marL="0" indent="0" algn="l" defTabSz="914400" rtl="0" eaLnBrk="1" latinLnBrk="0" hangingPunct="1">
              <a:lnSpc>
                <a:spcPct val="120000"/>
              </a:lnSpc>
              <a:spcBef>
                <a:spcPts val="1000"/>
              </a:spcBef>
              <a:buSzPct val="125000"/>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9pPr>
          </a:lstStyle>
          <a:p>
            <a:pPr marL="457200" indent="-457200">
              <a:buFont typeface="Arial" panose="020B0604020202020204" pitchFamily="34" charset="0"/>
              <a:buChar char="•"/>
            </a:pPr>
            <a:r>
              <a:rPr lang="es-ES" sz="3100" dirty="0" err="1">
                <a:latin typeface="Aptos Narrow" panose="020B0004020202020204" pitchFamily="34" charset="0"/>
              </a:rPr>
              <a:t>Github</a:t>
            </a:r>
            <a:r>
              <a:rPr lang="es-ES" sz="3100" dirty="0">
                <a:latin typeface="Aptos Narrow" panose="020B0004020202020204" pitchFamily="34" charset="0"/>
              </a:rPr>
              <a:t> Flow</a:t>
            </a:r>
            <a:r>
              <a:rPr lang="es-ES" sz="2000" dirty="0">
                <a:latin typeface="Aptos Narrow" panose="020B0004020202020204" pitchFamily="34" charset="0"/>
              </a:rPr>
              <a:t>.- </a:t>
            </a:r>
            <a:r>
              <a:rPr lang="es-ES" sz="2400" dirty="0"/>
              <a:t>Este flujo es ideal para organizaciones que necesitan simplicidad y realizan implementaciones con frecuencia. Si ya usa Git, probablemente esté usando una versión del flujo de </a:t>
            </a:r>
            <a:r>
              <a:rPr lang="es-ES" sz="2400" dirty="0" err="1"/>
              <a:t>Github</a:t>
            </a:r>
            <a:r>
              <a:rPr lang="es-ES" sz="2400" dirty="0"/>
              <a:t>. Cada unidad de trabajo, ya sea una corrección de errores o una característica, se realiza a través de una rama que se crea a partir de la rama maestra. Una vez que se completa el trabajo en la rama, se revisa y se prueba antes de fusionarlo con la rama maestra y enviarlo a producción.</a:t>
            </a:r>
            <a:endParaRPr lang="es-ES" sz="2000" dirty="0">
              <a:latin typeface="Aptos Narrow" panose="020B0004020202020204" pitchFamily="34" charset="0"/>
            </a:endParaRPr>
          </a:p>
        </p:txBody>
      </p:sp>
      <p:sp>
        <p:nvSpPr>
          <p:cNvPr id="15" name="Marcador de texto 5">
            <a:extLst>
              <a:ext uri="{FF2B5EF4-FFF2-40B4-BE49-F238E27FC236}">
                <a16:creationId xmlns:a16="http://schemas.microsoft.com/office/drawing/2014/main" id="{02C8B5FB-737B-392B-77C5-C730A7EDE460}"/>
              </a:ext>
            </a:extLst>
          </p:cNvPr>
          <p:cNvSpPr txBox="1">
            <a:spLocks/>
          </p:cNvSpPr>
          <p:nvPr/>
        </p:nvSpPr>
        <p:spPr>
          <a:xfrm>
            <a:off x="959922" y="1243937"/>
            <a:ext cx="10272156" cy="1763487"/>
          </a:xfrm>
          <a:prstGeom prst="rect">
            <a:avLst/>
          </a:prstGeom>
        </p:spPr>
        <p:txBody>
          <a:bodyPr vert="horz" lIns="91440" tIns="45720" rIns="91440" bIns="45720" numCol="1"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9pPr>
          </a:lstStyle>
          <a:p>
            <a:pPr marL="457200" indent="-457200">
              <a:buFont typeface="Arial" panose="020B0604020202020204" pitchFamily="34" charset="0"/>
              <a:buChar char="•"/>
            </a:pPr>
            <a:r>
              <a:rPr lang="es-ES" sz="3100" dirty="0">
                <a:latin typeface="Aptos Narrow" panose="020B0004020202020204" pitchFamily="34" charset="0"/>
              </a:rPr>
              <a:t>Git Flow</a:t>
            </a:r>
            <a:r>
              <a:rPr lang="es-ES" sz="2000" dirty="0">
                <a:latin typeface="Aptos Narrow" panose="020B0004020202020204" pitchFamily="34" charset="0"/>
              </a:rPr>
              <a:t>.-</a:t>
            </a:r>
            <a:r>
              <a:rPr lang="es-ES" sz="2000" dirty="0" err="1"/>
              <a:t>GitFlow</a:t>
            </a:r>
            <a:r>
              <a:rPr lang="es-ES" sz="2000" dirty="0"/>
              <a:t> es ideal para proyectos que tienen un ciclo de lanzamiento programado. El flujo de trabajo fue </a:t>
            </a:r>
            <a:r>
              <a:rPr lang="es-ES" sz="2000" dirty="0">
                <a:hlinkClick r:id="rId4"/>
              </a:rPr>
              <a:t>publicado y popularizado por primera vez por Vincent </a:t>
            </a:r>
            <a:r>
              <a:rPr lang="es-ES" sz="2000" dirty="0" err="1">
                <a:hlinkClick r:id="rId4"/>
              </a:rPr>
              <a:t>Driessen</a:t>
            </a:r>
            <a:r>
              <a:rPr lang="es-ES" sz="2000" dirty="0"/>
              <a:t> , pero también </a:t>
            </a:r>
            <a:r>
              <a:rPr lang="es-ES" sz="2000" dirty="0">
                <a:hlinkClick r:id="rId5"/>
              </a:rPr>
              <a:t>fue cubierto por </a:t>
            </a:r>
            <a:r>
              <a:rPr lang="es-ES" sz="2000" dirty="0" err="1">
                <a:hlinkClick r:id="rId5"/>
              </a:rPr>
              <a:t>Atlassian</a:t>
            </a:r>
            <a:r>
              <a:rPr lang="es-ES" sz="2000" dirty="0"/>
              <a:t> .</a:t>
            </a:r>
          </a:p>
          <a:p>
            <a:pPr marL="457200" indent="-457200">
              <a:buFont typeface="Arial" panose="020B0604020202020204" pitchFamily="34" charset="0"/>
              <a:buChar char="•"/>
            </a:pPr>
            <a:endParaRPr lang="es-ES" sz="2000" dirty="0">
              <a:latin typeface="Aptos Narrow" panose="020B0004020202020204" pitchFamily="34" charset="0"/>
            </a:endParaRPr>
          </a:p>
        </p:txBody>
      </p:sp>
      <p:pic>
        <p:nvPicPr>
          <p:cNvPr id="17" name="Imagen 16">
            <a:extLst>
              <a:ext uri="{FF2B5EF4-FFF2-40B4-BE49-F238E27FC236}">
                <a16:creationId xmlns:a16="http://schemas.microsoft.com/office/drawing/2014/main" id="{1D77E132-BEBA-9B92-716D-829F07F6A37B}"/>
              </a:ext>
            </a:extLst>
          </p:cNvPr>
          <p:cNvPicPr>
            <a:picLocks noChangeAspect="1"/>
          </p:cNvPicPr>
          <p:nvPr/>
        </p:nvPicPr>
        <p:blipFill>
          <a:blip r:embed="rId6"/>
          <a:stretch>
            <a:fillRect/>
          </a:stretch>
        </p:blipFill>
        <p:spPr>
          <a:xfrm>
            <a:off x="2366629" y="2790825"/>
            <a:ext cx="7439025" cy="3905250"/>
          </a:xfrm>
          <a:prstGeom prst="rect">
            <a:avLst/>
          </a:prstGeom>
        </p:spPr>
      </p:pic>
      <p:sp>
        <p:nvSpPr>
          <p:cNvPr id="18" name="Marcador de texto 5">
            <a:extLst>
              <a:ext uri="{FF2B5EF4-FFF2-40B4-BE49-F238E27FC236}">
                <a16:creationId xmlns:a16="http://schemas.microsoft.com/office/drawing/2014/main" id="{17AB8AA1-67C2-FB8D-12C6-2549C8896FBC}"/>
              </a:ext>
            </a:extLst>
          </p:cNvPr>
          <p:cNvSpPr txBox="1">
            <a:spLocks/>
          </p:cNvSpPr>
          <p:nvPr/>
        </p:nvSpPr>
        <p:spPr>
          <a:xfrm>
            <a:off x="959922" y="1206830"/>
            <a:ext cx="10272156" cy="1763487"/>
          </a:xfrm>
          <a:prstGeom prst="rect">
            <a:avLst/>
          </a:prstGeom>
        </p:spPr>
        <p:txBody>
          <a:bodyPr vert="horz" lIns="91440" tIns="45720" rIns="91440" bIns="45720" numCol="1"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9pPr>
          </a:lstStyle>
          <a:p>
            <a:pPr marL="457200" indent="-457200">
              <a:buFont typeface="Arial" panose="020B0604020202020204" pitchFamily="34" charset="0"/>
              <a:buChar char="•"/>
            </a:pPr>
            <a:r>
              <a:rPr lang="es-ES" sz="3100" dirty="0" err="1">
                <a:latin typeface="Aptos Narrow" panose="020B0004020202020204" pitchFamily="34" charset="0"/>
              </a:rPr>
              <a:t>Gitlab</a:t>
            </a:r>
            <a:r>
              <a:rPr lang="es-ES" sz="3100" dirty="0">
                <a:latin typeface="Aptos Narrow" panose="020B0004020202020204" pitchFamily="34" charset="0"/>
              </a:rPr>
              <a:t> Flow</a:t>
            </a:r>
            <a:r>
              <a:rPr lang="es-ES" sz="2000" dirty="0">
                <a:latin typeface="Aptos Narrow" panose="020B0004020202020204" pitchFamily="34" charset="0"/>
              </a:rPr>
              <a:t>.-</a:t>
            </a:r>
            <a:r>
              <a:rPr lang="es-ES" sz="2000" dirty="0"/>
              <a:t>Creo que este es el flujo de trabajo ideal para las organizaciones que necesitan publicar con frecuencia, en lugar de tener lanzamientos programados. Este es mi flujo favorito, ya que intenta mantener las ventajas de tener un flujo más simple de GitHub Flow, pero tiene las ventajas de las líneas de integración que vienen con </a:t>
            </a:r>
            <a:r>
              <a:rPr lang="es-ES" sz="2000" dirty="0" err="1"/>
              <a:t>GitFlow</a:t>
            </a:r>
            <a:r>
              <a:rPr lang="es-ES" sz="2000" dirty="0"/>
              <a:t>.</a:t>
            </a:r>
            <a:endParaRPr lang="es-ES" sz="2000" dirty="0">
              <a:latin typeface="Aptos Narrow" panose="020B0004020202020204" pitchFamily="34" charset="0"/>
            </a:endParaRPr>
          </a:p>
        </p:txBody>
      </p:sp>
      <p:pic>
        <p:nvPicPr>
          <p:cNvPr id="20" name="Imagen 19">
            <a:extLst>
              <a:ext uri="{FF2B5EF4-FFF2-40B4-BE49-F238E27FC236}">
                <a16:creationId xmlns:a16="http://schemas.microsoft.com/office/drawing/2014/main" id="{DD931EBF-EC6F-8D29-C619-E93F3883B6D1}"/>
              </a:ext>
            </a:extLst>
          </p:cNvPr>
          <p:cNvPicPr>
            <a:picLocks noChangeAspect="1"/>
          </p:cNvPicPr>
          <p:nvPr/>
        </p:nvPicPr>
        <p:blipFill>
          <a:blip r:embed="rId7"/>
          <a:stretch>
            <a:fillRect/>
          </a:stretch>
        </p:blipFill>
        <p:spPr>
          <a:xfrm>
            <a:off x="2061895" y="2790825"/>
            <a:ext cx="7639050" cy="3952875"/>
          </a:xfrm>
          <a:prstGeom prst="rect">
            <a:avLst/>
          </a:prstGeom>
        </p:spPr>
      </p:pic>
    </p:spTree>
    <p:extLst>
      <p:ext uri="{BB962C8B-B14F-4D97-AF65-F5344CB8AC3E}">
        <p14:creationId xmlns:p14="http://schemas.microsoft.com/office/powerpoint/2010/main" val="480899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4"/>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7"/>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8"/>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5" grpId="1" build="p"/>
      <p:bldP spid="14" grpId="0"/>
      <p:bldP spid="14" grpId="1"/>
      <p:bldP spid="15" grpId="0"/>
      <p:bldP spid="15" grpId="1"/>
      <p:bldP spid="18" grpId="0"/>
      <p:bldP spid="18"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39079AE5-BBD4-D70C-173D-61C1F893D286}"/>
              </a:ext>
            </a:extLst>
          </p:cNvPr>
          <p:cNvSpPr>
            <a:spLocks noGrp="1"/>
          </p:cNvSpPr>
          <p:nvPr>
            <p:ph type="body" sz="half" idx="2"/>
          </p:nvPr>
        </p:nvSpPr>
        <p:spPr>
          <a:xfrm>
            <a:off x="0" y="1187531"/>
            <a:ext cx="12192000" cy="5670469"/>
          </a:xfrm>
        </p:spPr>
        <p:txBody>
          <a:bodyPr numCol="2">
            <a:normAutofit/>
          </a:bodyPr>
          <a:lstStyle/>
          <a:p>
            <a:pPr marL="457200" indent="-457200">
              <a:buFont typeface="Arial" panose="020B0604020202020204" pitchFamily="34" charset="0"/>
              <a:buChar char="•"/>
            </a:pPr>
            <a:r>
              <a:rPr lang="es-ES" sz="2400" dirty="0">
                <a:latin typeface="Aptos Narrow" panose="020B0004020202020204" pitchFamily="34" charset="0"/>
              </a:rPr>
              <a:t>Script de </a:t>
            </a:r>
            <a:r>
              <a:rPr lang="es-ES" sz="2400" dirty="0" err="1">
                <a:latin typeface="Aptos Narrow" panose="020B0004020202020204" pitchFamily="34" charset="0"/>
              </a:rPr>
              <a:t>enví</a:t>
            </a:r>
            <a:r>
              <a:rPr lang="es-MX" sz="2400" dirty="0">
                <a:latin typeface="Aptos Narrow" panose="020B0004020202020204" pitchFamily="34" charset="0"/>
              </a:rPr>
              <a:t>o de correos</a:t>
            </a:r>
          </a:p>
          <a:p>
            <a:pPr marL="914400" lvl="1" indent="-457200">
              <a:buFont typeface="Arial" panose="020B0604020202020204" pitchFamily="34" charset="0"/>
              <a:buChar char="•"/>
            </a:pPr>
            <a:r>
              <a:rPr lang="es-MX" sz="2000" dirty="0">
                <a:latin typeface="Aptos Narrow" panose="020B0004020202020204" pitchFamily="34" charset="0"/>
              </a:rPr>
              <a:t>Ejecución en línea de comandos</a:t>
            </a:r>
          </a:p>
          <a:p>
            <a:pPr marL="914400" lvl="1" indent="-457200">
              <a:buFont typeface="Arial" panose="020B0604020202020204" pitchFamily="34" charset="0"/>
              <a:buChar char="•"/>
            </a:pPr>
            <a:r>
              <a:rPr lang="es-MX" sz="2000" dirty="0">
                <a:latin typeface="Aptos Narrow" panose="020B0004020202020204" pitchFamily="34" charset="0"/>
              </a:rPr>
              <a:t>Argumentos de línea de comandos</a:t>
            </a:r>
          </a:p>
          <a:p>
            <a:pPr marL="914400" lvl="1" indent="-457200">
              <a:buFont typeface="Arial" panose="020B0604020202020204" pitchFamily="34" charset="0"/>
              <a:buChar char="•"/>
            </a:pPr>
            <a:r>
              <a:rPr lang="es-ES" sz="2000" dirty="0">
                <a:latin typeface="Aptos Narrow" panose="020B0004020202020204" pitchFamily="34" charset="0"/>
              </a:rPr>
              <a:t>Automatización y programación usando cron</a:t>
            </a:r>
          </a:p>
          <a:p>
            <a:pPr marL="914400" lvl="1" indent="-457200">
              <a:buFont typeface="Arial" panose="020B0604020202020204" pitchFamily="34" charset="0"/>
              <a:buChar char="•"/>
            </a:pPr>
            <a:r>
              <a:rPr lang="es-ES" sz="2000" dirty="0">
                <a:latin typeface="Aptos Narrow" panose="020B0004020202020204" pitchFamily="34" charset="0"/>
              </a:rPr>
              <a:t>Registro de ejecución</a:t>
            </a:r>
          </a:p>
          <a:p>
            <a:pPr marL="457200" indent="-457200">
              <a:buFont typeface="Arial" panose="020B0604020202020204" pitchFamily="34" charset="0"/>
              <a:buChar char="•"/>
            </a:pPr>
            <a:r>
              <a:rPr lang="es-ES" sz="2200" dirty="0">
                <a:latin typeface="Aptos Narrow" panose="020B0004020202020204" pitchFamily="34" charset="0"/>
              </a:rPr>
              <a:t>Programa de texto a voz</a:t>
            </a:r>
          </a:p>
          <a:p>
            <a:pPr marL="914400" lvl="1" indent="-457200">
              <a:buFont typeface="Arial" panose="020B0604020202020204" pitchFamily="34" charset="0"/>
              <a:buChar char="•"/>
            </a:pPr>
            <a:r>
              <a:rPr lang="es-ES" sz="2000" dirty="0">
                <a:latin typeface="Aptos Narrow" panose="020B0004020202020204" pitchFamily="34" charset="0"/>
              </a:rPr>
              <a:t>Manejo de archivos</a:t>
            </a:r>
          </a:p>
          <a:p>
            <a:pPr marL="914400" lvl="1" indent="-457200">
              <a:buFont typeface="Arial" panose="020B0604020202020204" pitchFamily="34" charset="0"/>
              <a:buChar char="•"/>
            </a:pPr>
            <a:r>
              <a:rPr lang="es-ES" sz="2000" dirty="0">
                <a:latin typeface="Aptos Narrow" panose="020B0004020202020204" pitchFamily="34" charset="0"/>
              </a:rPr>
              <a:t>Línea de comandos y argumentos</a:t>
            </a:r>
          </a:p>
          <a:p>
            <a:pPr marL="914400" lvl="1" indent="-457200">
              <a:buFont typeface="Arial" panose="020B0604020202020204" pitchFamily="34" charset="0"/>
              <a:buChar char="•"/>
            </a:pPr>
            <a:r>
              <a:rPr lang="es-ES" sz="2000" dirty="0">
                <a:latin typeface="Aptos Narrow" panose="020B0004020202020204" pitchFamily="34" charset="0"/>
              </a:rPr>
              <a:t>Uso de multimedia y PDF</a:t>
            </a:r>
          </a:p>
          <a:p>
            <a:pPr lvl="1"/>
            <a:endParaRPr lang="es-ES" sz="2200" dirty="0">
              <a:latin typeface="Aptos Narrow" panose="020B0004020202020204" pitchFamily="34" charset="0"/>
            </a:endParaRPr>
          </a:p>
          <a:p>
            <a:pPr marL="914400" lvl="1" indent="-457200">
              <a:buFont typeface="Arial" panose="020B0604020202020204" pitchFamily="34" charset="0"/>
              <a:buChar char="•"/>
            </a:pPr>
            <a:endParaRPr lang="es-ES" sz="2200" dirty="0">
              <a:latin typeface="Aptos Narrow" panose="020B0004020202020204" pitchFamily="34" charset="0"/>
            </a:endParaRPr>
          </a:p>
          <a:p>
            <a:pPr marL="914400" lvl="1" indent="-457200">
              <a:buFont typeface="Arial" panose="020B0604020202020204" pitchFamily="34" charset="0"/>
              <a:buChar char="•"/>
            </a:pPr>
            <a:endParaRPr lang="es-ES" sz="2200" dirty="0">
              <a:latin typeface="Aptos Narrow" panose="020B0004020202020204" pitchFamily="34" charset="0"/>
            </a:endParaRPr>
          </a:p>
          <a:p>
            <a:pPr marL="457200" indent="-457200">
              <a:buFont typeface="Arial" panose="020B0604020202020204" pitchFamily="34" charset="0"/>
              <a:buChar char="•"/>
            </a:pPr>
            <a:r>
              <a:rPr lang="es-ES" sz="2400" dirty="0">
                <a:latin typeface="Aptos Narrow" panose="020B0004020202020204" pitchFamily="34" charset="0"/>
              </a:rPr>
              <a:t>Conversión </a:t>
            </a:r>
            <a:r>
              <a:rPr lang="es-ES" sz="2400" dirty="0" err="1">
                <a:latin typeface="Aptos Narrow" panose="020B0004020202020204" pitchFamily="34" charset="0"/>
              </a:rPr>
              <a:t>xml</a:t>
            </a:r>
            <a:r>
              <a:rPr lang="es-ES" sz="2400" dirty="0">
                <a:latin typeface="Aptos Narrow" panose="020B0004020202020204" pitchFamily="34" charset="0"/>
              </a:rPr>
              <a:t>, </a:t>
            </a:r>
            <a:r>
              <a:rPr lang="es-ES" sz="2400" dirty="0" err="1">
                <a:latin typeface="Aptos Narrow" panose="020B0004020202020204" pitchFamily="34" charset="0"/>
              </a:rPr>
              <a:t>json</a:t>
            </a:r>
            <a:r>
              <a:rPr lang="es-ES" sz="2400" dirty="0">
                <a:latin typeface="Aptos Narrow" panose="020B0004020202020204" pitchFamily="34" charset="0"/>
              </a:rPr>
              <a:t>, </a:t>
            </a:r>
            <a:r>
              <a:rPr lang="es-ES" sz="2400" dirty="0" err="1">
                <a:latin typeface="Aptos Narrow" panose="020B0004020202020204" pitchFamily="34" charset="0"/>
              </a:rPr>
              <a:t>csv</a:t>
            </a:r>
            <a:endParaRPr lang="es-ES" sz="2400" dirty="0">
              <a:latin typeface="Aptos Narrow" panose="020B0004020202020204" pitchFamily="34" charset="0"/>
            </a:endParaRPr>
          </a:p>
          <a:p>
            <a:pPr marL="914400" lvl="1" indent="-457200">
              <a:buFont typeface="Arial" panose="020B0604020202020204" pitchFamily="34" charset="0"/>
              <a:buChar char="•"/>
            </a:pPr>
            <a:r>
              <a:rPr lang="es-ES" sz="2200" dirty="0">
                <a:latin typeface="Aptos Narrow" panose="020B0004020202020204" pitchFamily="34" charset="0"/>
              </a:rPr>
              <a:t>Serialización </a:t>
            </a:r>
            <a:r>
              <a:rPr lang="es-ES" sz="2200" dirty="0" err="1">
                <a:latin typeface="Aptos Narrow" panose="020B0004020202020204" pitchFamily="34" charset="0"/>
              </a:rPr>
              <a:t>xml</a:t>
            </a:r>
            <a:r>
              <a:rPr lang="es-ES" sz="2200" dirty="0">
                <a:latin typeface="Aptos Narrow" panose="020B0004020202020204" pitchFamily="34" charset="0"/>
              </a:rPr>
              <a:t>, </a:t>
            </a:r>
            <a:r>
              <a:rPr lang="es-ES" sz="2200" dirty="0" err="1">
                <a:latin typeface="Aptos Narrow" panose="020B0004020202020204" pitchFamily="34" charset="0"/>
              </a:rPr>
              <a:t>json</a:t>
            </a:r>
            <a:r>
              <a:rPr lang="es-ES" sz="2200" dirty="0">
                <a:latin typeface="Aptos Narrow" panose="020B0004020202020204" pitchFamily="34" charset="0"/>
              </a:rPr>
              <a:t>, </a:t>
            </a:r>
            <a:r>
              <a:rPr lang="es-ES" sz="2200" dirty="0" err="1">
                <a:latin typeface="Aptos Narrow" panose="020B0004020202020204" pitchFamily="34" charset="0"/>
              </a:rPr>
              <a:t>csv</a:t>
            </a:r>
            <a:endParaRPr lang="es-ES" sz="2200" dirty="0">
              <a:latin typeface="Aptos Narrow" panose="020B0004020202020204" pitchFamily="34" charset="0"/>
            </a:endParaRPr>
          </a:p>
          <a:p>
            <a:pPr marL="914400" lvl="1" indent="-457200">
              <a:buFont typeface="Arial" panose="020B0604020202020204" pitchFamily="34" charset="0"/>
              <a:buChar char="•"/>
            </a:pPr>
            <a:r>
              <a:rPr lang="es-ES" sz="2200" dirty="0">
                <a:latin typeface="Aptos Narrow" panose="020B0004020202020204" pitchFamily="34" charset="0"/>
              </a:rPr>
              <a:t>Manejo de archivos lectura y escritura</a:t>
            </a:r>
          </a:p>
          <a:p>
            <a:pPr marL="914400" lvl="1" indent="-457200">
              <a:buFont typeface="Arial" panose="020B0604020202020204" pitchFamily="34" charset="0"/>
              <a:buChar char="•"/>
            </a:pPr>
            <a:r>
              <a:rPr lang="es-ES" sz="2200" dirty="0">
                <a:latin typeface="Aptos Narrow" panose="020B0004020202020204" pitchFamily="34" charset="0"/>
              </a:rPr>
              <a:t>Argumentos en línea de comandos.</a:t>
            </a:r>
          </a:p>
          <a:p>
            <a:pPr marL="457200" indent="-457200">
              <a:buFont typeface="Arial" panose="020B0604020202020204" pitchFamily="34" charset="0"/>
              <a:buChar char="•"/>
            </a:pPr>
            <a:r>
              <a:rPr lang="es-ES" sz="2400" dirty="0">
                <a:latin typeface="Aptos Narrow" panose="020B0004020202020204" pitchFamily="34" charset="0"/>
              </a:rPr>
              <a:t>Funciones lambda</a:t>
            </a:r>
          </a:p>
          <a:p>
            <a:pPr marL="914400" lvl="1" indent="-457200">
              <a:buFont typeface="Arial" panose="020B0604020202020204" pitchFamily="34" charset="0"/>
              <a:buChar char="•"/>
            </a:pPr>
            <a:r>
              <a:rPr lang="es-ES" sz="2200" dirty="0">
                <a:latin typeface="Aptos Narrow" panose="020B0004020202020204" pitchFamily="34" charset="0"/>
              </a:rPr>
              <a:t>Básicos</a:t>
            </a:r>
          </a:p>
          <a:p>
            <a:pPr marL="914400" lvl="1" indent="-457200">
              <a:buFont typeface="Arial" panose="020B0604020202020204" pitchFamily="34" charset="0"/>
              <a:buChar char="•"/>
            </a:pPr>
            <a:r>
              <a:rPr lang="es-ES" sz="2200" dirty="0">
                <a:latin typeface="Aptos Narrow" panose="020B0004020202020204" pitchFamily="34" charset="0"/>
              </a:rPr>
              <a:t>Condicionales</a:t>
            </a:r>
          </a:p>
          <a:p>
            <a:pPr marL="914400" lvl="1" indent="-457200">
              <a:buFont typeface="Arial" panose="020B0604020202020204" pitchFamily="34" charset="0"/>
              <a:buChar char="•"/>
            </a:pPr>
            <a:r>
              <a:rPr lang="es-ES" sz="2200" dirty="0" err="1">
                <a:latin typeface="Aptos Narrow" panose="020B0004020202020204" pitchFamily="34" charset="0"/>
              </a:rPr>
              <a:t>List</a:t>
            </a:r>
            <a:r>
              <a:rPr lang="es-ES" sz="2200" dirty="0">
                <a:latin typeface="Aptos Narrow" panose="020B0004020202020204" pitchFamily="34" charset="0"/>
              </a:rPr>
              <a:t>, </a:t>
            </a:r>
            <a:r>
              <a:rPr lang="es-ES" sz="2200" dirty="0" err="1">
                <a:latin typeface="Aptos Narrow" panose="020B0004020202020204" pitchFamily="34" charset="0"/>
              </a:rPr>
              <a:t>filter</a:t>
            </a:r>
            <a:r>
              <a:rPr lang="es-ES" sz="2200" dirty="0">
                <a:latin typeface="Aptos Narrow" panose="020B0004020202020204" pitchFamily="34" charset="0"/>
              </a:rPr>
              <a:t>, </a:t>
            </a:r>
            <a:r>
              <a:rPr lang="es-ES" sz="2200" dirty="0" err="1">
                <a:latin typeface="Aptos Narrow" panose="020B0004020202020204" pitchFamily="34" charset="0"/>
              </a:rPr>
              <a:t>map</a:t>
            </a:r>
            <a:r>
              <a:rPr lang="es-ES" sz="2200" dirty="0">
                <a:latin typeface="Aptos Narrow" panose="020B0004020202020204" pitchFamily="34" charset="0"/>
              </a:rPr>
              <a:t>, reduce</a:t>
            </a:r>
          </a:p>
          <a:p>
            <a:pPr marL="914400" lvl="1" indent="-457200">
              <a:buFont typeface="Arial" panose="020B0604020202020204" pitchFamily="34" charset="0"/>
              <a:buChar char="•"/>
            </a:pPr>
            <a:r>
              <a:rPr lang="es-ES" sz="2200" dirty="0">
                <a:latin typeface="Aptos Narrow" panose="020B0004020202020204" pitchFamily="34" charset="0"/>
              </a:rPr>
              <a:t>Mejores prácticas</a:t>
            </a:r>
          </a:p>
          <a:p>
            <a:pPr marL="914400" lvl="1" indent="-457200">
              <a:buFont typeface="Arial" panose="020B0604020202020204" pitchFamily="34" charset="0"/>
              <a:buChar char="•"/>
            </a:pPr>
            <a:endParaRPr lang="es-ES" sz="2200" dirty="0">
              <a:latin typeface="Aptos Narrow" panose="020B0004020202020204" pitchFamily="34" charset="0"/>
            </a:endParaRPr>
          </a:p>
        </p:txBody>
      </p:sp>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err="1">
                <a:latin typeface="Arial Rounded MT Bold" panose="020F0704030504030204" pitchFamily="34" charset="0"/>
              </a:rPr>
              <a:t>Archivos</a:t>
            </a:r>
            <a:r>
              <a:rPr lang="en-US" dirty="0">
                <a:latin typeface="Arial Rounded MT Bold" panose="020F0704030504030204" pitchFamily="34" charset="0"/>
              </a:rPr>
              <a:t>, scripts, </a:t>
            </a:r>
            <a:r>
              <a:rPr lang="en-US" dirty="0" err="1">
                <a:latin typeface="Arial Rounded MT Bold" panose="020F0704030504030204" pitchFamily="34" charset="0"/>
              </a:rPr>
              <a:t>automatizacion</a:t>
            </a:r>
            <a:r>
              <a:rPr lang="en-US" dirty="0">
                <a:latin typeface="Arial Rounded MT Bold" panose="020F0704030504030204" pitchFamily="34" charset="0"/>
              </a:rPr>
              <a:t>, </a:t>
            </a:r>
            <a:r>
              <a:rPr lang="en-US" dirty="0" err="1">
                <a:latin typeface="Arial Rounded MT Bold" panose="020F0704030504030204" pitchFamily="34" charset="0"/>
              </a:rPr>
              <a:t>interfaz</a:t>
            </a:r>
            <a:r>
              <a:rPr lang="en-US" dirty="0">
                <a:latin typeface="Arial Rounded MT Bold" panose="020F0704030504030204" pitchFamily="34" charset="0"/>
              </a:rPr>
              <a:t> de commandos y </a:t>
            </a:r>
            <a:r>
              <a:rPr lang="en-US" dirty="0" err="1">
                <a:latin typeface="Arial Rounded MT Bold" panose="020F0704030504030204" pitchFamily="34" charset="0"/>
              </a:rPr>
              <a:t>cron</a:t>
            </a:r>
            <a:endParaRPr lang="en-US" dirty="0">
              <a:latin typeface="Arial Rounded MT Bold" panose="020F0704030504030204" pitchFamily="34" charset="0"/>
            </a:endParaRPr>
          </a:p>
        </p:txBody>
      </p:sp>
    </p:spTree>
    <p:extLst>
      <p:ext uri="{BB962C8B-B14F-4D97-AF65-F5344CB8AC3E}">
        <p14:creationId xmlns:p14="http://schemas.microsoft.com/office/powerpoint/2010/main" val="388562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14" end="1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15" end="1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6" end="1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17" end="1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8" end="1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19" end="1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39079AE5-BBD4-D70C-173D-61C1F893D286}"/>
              </a:ext>
            </a:extLst>
          </p:cNvPr>
          <p:cNvSpPr>
            <a:spLocks noGrp="1"/>
          </p:cNvSpPr>
          <p:nvPr>
            <p:ph type="body" sz="half" idx="2"/>
          </p:nvPr>
        </p:nvSpPr>
        <p:spPr>
          <a:xfrm>
            <a:off x="1159329" y="972292"/>
            <a:ext cx="6446004" cy="5670469"/>
          </a:xfrm>
        </p:spPr>
        <p:txBody>
          <a:bodyPr numCol="1">
            <a:normAutofit/>
          </a:bodyPr>
          <a:lstStyle/>
          <a:p>
            <a:pPr marL="457200" indent="-457200">
              <a:buFont typeface="Arial" panose="020B0604020202020204" pitchFamily="34" charset="0"/>
              <a:buChar char="•"/>
            </a:pPr>
            <a:r>
              <a:rPr lang="es-MX" sz="2400" dirty="0">
                <a:latin typeface="Aptos Narrow" panose="020B0004020202020204" pitchFamily="34" charset="0"/>
              </a:rPr>
              <a:t>Análisis de datos</a:t>
            </a:r>
            <a:endParaRPr lang="es-ES" sz="2000" dirty="0">
              <a:latin typeface="Aptos Narrow" panose="020B0004020202020204" pitchFamily="34" charset="0"/>
            </a:endParaRPr>
          </a:p>
          <a:p>
            <a:pPr marL="914400" lvl="1" indent="-457200">
              <a:buFont typeface="Arial" panose="020B0604020202020204" pitchFamily="34" charset="0"/>
              <a:buChar char="•"/>
            </a:pPr>
            <a:r>
              <a:rPr lang="es-ES" sz="2000" dirty="0">
                <a:latin typeface="Aptos Narrow" panose="020B0004020202020204" pitchFamily="34" charset="0"/>
              </a:rPr>
              <a:t>Toma de decisiones basada en datos.</a:t>
            </a:r>
          </a:p>
          <a:p>
            <a:pPr marL="914400" lvl="1" indent="-457200">
              <a:buFont typeface="Arial" panose="020B0604020202020204" pitchFamily="34" charset="0"/>
              <a:buChar char="•"/>
            </a:pPr>
            <a:r>
              <a:rPr lang="es-ES" sz="2000" dirty="0">
                <a:latin typeface="Aptos Narrow" panose="020B0004020202020204" pitchFamily="34" charset="0"/>
              </a:rPr>
              <a:t>Comprende limpieza, exploración y visualización</a:t>
            </a:r>
          </a:p>
          <a:p>
            <a:pPr marL="914400" lvl="1" indent="-457200">
              <a:buFont typeface="Arial" panose="020B0604020202020204" pitchFamily="34" charset="0"/>
              <a:buChar char="•"/>
            </a:pPr>
            <a:r>
              <a:rPr lang="es-ES" sz="2000" dirty="0">
                <a:latin typeface="Aptos Narrow" panose="020B0004020202020204" pitchFamily="34" charset="0"/>
              </a:rPr>
              <a:t>Estadística, manipulación y visualización de datos</a:t>
            </a:r>
          </a:p>
          <a:p>
            <a:pPr marL="457200" indent="-457200">
              <a:buFont typeface="Arial" panose="020B0604020202020204" pitchFamily="34" charset="0"/>
              <a:buChar char="•"/>
            </a:pPr>
            <a:r>
              <a:rPr lang="es-ES" sz="2200" dirty="0">
                <a:latin typeface="Aptos Narrow" panose="020B0004020202020204" pitchFamily="34" charset="0"/>
              </a:rPr>
              <a:t>Data </a:t>
            </a:r>
            <a:r>
              <a:rPr lang="es-ES" sz="2200" dirty="0" err="1">
                <a:latin typeface="Aptos Narrow" panose="020B0004020202020204" pitchFamily="34" charset="0"/>
              </a:rPr>
              <a:t>science</a:t>
            </a:r>
            <a:r>
              <a:rPr lang="es-ES" sz="2200" dirty="0">
                <a:latin typeface="Aptos Narrow" panose="020B0004020202020204" pitchFamily="34" charset="0"/>
              </a:rPr>
              <a:t> ( ciencia de datos )</a:t>
            </a:r>
          </a:p>
          <a:p>
            <a:pPr marL="914400" lvl="1" indent="-457200">
              <a:buFont typeface="Arial" panose="020B0604020202020204" pitchFamily="34" charset="0"/>
              <a:buChar char="•"/>
            </a:pPr>
            <a:r>
              <a:rPr lang="es-ES" sz="2000" dirty="0">
                <a:latin typeface="Aptos Narrow" panose="020B0004020202020204" pitchFamily="34" charset="0"/>
              </a:rPr>
              <a:t>Incluye matemáticas avanzadas.</a:t>
            </a:r>
          </a:p>
          <a:p>
            <a:pPr marL="914400" lvl="1" indent="-457200">
              <a:buFont typeface="Arial" panose="020B0604020202020204" pitchFamily="34" charset="0"/>
              <a:buChar char="•"/>
            </a:pPr>
            <a:r>
              <a:rPr lang="es-ES" sz="2000" dirty="0">
                <a:latin typeface="Aptos Narrow" panose="020B0004020202020204" pitchFamily="34" charset="0"/>
              </a:rPr>
              <a:t>Big data y procesamiento distribuido</a:t>
            </a:r>
          </a:p>
          <a:p>
            <a:pPr marL="914400" lvl="1" indent="-457200">
              <a:buFont typeface="Arial" panose="020B0604020202020204" pitchFamily="34" charset="0"/>
              <a:buChar char="•"/>
            </a:pPr>
            <a:r>
              <a:rPr lang="es-ES" sz="2000" dirty="0">
                <a:latin typeface="Aptos Narrow" panose="020B0004020202020204" pitchFamily="34" charset="0"/>
              </a:rPr>
              <a:t>Dominio y contexto empresarial</a:t>
            </a:r>
          </a:p>
          <a:p>
            <a:pPr marL="914400" lvl="1" indent="-457200">
              <a:buFont typeface="Arial" panose="020B0604020202020204" pitchFamily="34" charset="0"/>
              <a:buChar char="•"/>
            </a:pPr>
            <a:r>
              <a:rPr lang="es-ES" sz="2000" dirty="0">
                <a:latin typeface="Aptos Narrow" panose="020B0004020202020204" pitchFamily="34" charset="0"/>
              </a:rPr>
              <a:t>Comunicación y </a:t>
            </a:r>
            <a:r>
              <a:rPr lang="es-ES" sz="2000" dirty="0" err="1">
                <a:latin typeface="Aptos Narrow" panose="020B0004020202020204" pitchFamily="34" charset="0"/>
              </a:rPr>
              <a:t>Story</a:t>
            </a:r>
            <a:r>
              <a:rPr lang="es-ES" sz="2000" dirty="0">
                <a:latin typeface="Aptos Narrow" panose="020B0004020202020204" pitchFamily="34" charset="0"/>
              </a:rPr>
              <a:t> </a:t>
            </a:r>
            <a:r>
              <a:rPr lang="es-ES" sz="2000" dirty="0" err="1">
                <a:latin typeface="Aptos Narrow" panose="020B0004020202020204" pitchFamily="34" charset="0"/>
              </a:rPr>
              <a:t>Telling</a:t>
            </a:r>
            <a:endParaRPr lang="es-ES" sz="2000" dirty="0">
              <a:latin typeface="Aptos Narrow" panose="020B0004020202020204" pitchFamily="34" charset="0"/>
            </a:endParaRPr>
          </a:p>
          <a:p>
            <a:pPr marL="914400" lvl="1" indent="-457200">
              <a:buFont typeface="Arial" panose="020B0604020202020204" pitchFamily="34" charset="0"/>
              <a:buChar char="•"/>
            </a:pPr>
            <a:r>
              <a:rPr lang="es-ES" sz="2000" dirty="0">
                <a:latin typeface="Aptos Narrow" panose="020B0004020202020204" pitchFamily="34" charset="0"/>
              </a:rPr>
              <a:t>Ética y privacidad</a:t>
            </a:r>
          </a:p>
          <a:p>
            <a:pPr marL="457200" indent="-457200">
              <a:buFont typeface="Arial" panose="020B0604020202020204" pitchFamily="34" charset="0"/>
              <a:buChar char="•"/>
            </a:pPr>
            <a:r>
              <a:rPr lang="es-ES" sz="2200" dirty="0">
                <a:latin typeface="Aptos Narrow" panose="020B0004020202020204" pitchFamily="34" charset="0"/>
              </a:rPr>
              <a:t>Machine </a:t>
            </a:r>
            <a:r>
              <a:rPr lang="es-ES" sz="2200" dirty="0" err="1">
                <a:latin typeface="Aptos Narrow" panose="020B0004020202020204" pitchFamily="34" charset="0"/>
              </a:rPr>
              <a:t>Learning</a:t>
            </a:r>
            <a:endParaRPr lang="es-ES" sz="2200" dirty="0">
              <a:latin typeface="Aptos Narrow" panose="020B0004020202020204" pitchFamily="34" charset="0"/>
            </a:endParaRPr>
          </a:p>
          <a:p>
            <a:pPr marL="457200" indent="-457200">
              <a:buFont typeface="Arial" panose="020B0604020202020204" pitchFamily="34" charset="0"/>
              <a:buChar char="•"/>
            </a:pPr>
            <a:r>
              <a:rPr lang="es-ES" sz="2200" dirty="0">
                <a:latin typeface="Aptos Narrow" panose="020B0004020202020204" pitchFamily="34" charset="0"/>
              </a:rPr>
              <a:t>Inteligencia artificial</a:t>
            </a:r>
          </a:p>
          <a:p>
            <a:endParaRPr lang="es-ES" sz="2000" dirty="0">
              <a:latin typeface="Aptos Narrow" panose="020B0004020202020204" pitchFamily="34" charset="0"/>
            </a:endParaRPr>
          </a:p>
        </p:txBody>
      </p:sp>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err="1">
                <a:latin typeface="Arial Rounded MT Bold" panose="020F0704030504030204" pitchFamily="34" charset="0"/>
              </a:rPr>
              <a:t>Desde</a:t>
            </a:r>
            <a:r>
              <a:rPr lang="en-US" dirty="0">
                <a:latin typeface="Arial Rounded MT Bold" panose="020F0704030504030204" pitchFamily="34" charset="0"/>
              </a:rPr>
              <a:t> </a:t>
            </a:r>
            <a:r>
              <a:rPr lang="en-US" dirty="0" err="1">
                <a:latin typeface="Arial Rounded MT Bold" panose="020F0704030504030204" pitchFamily="34" charset="0"/>
              </a:rPr>
              <a:t>análisis</a:t>
            </a:r>
            <a:r>
              <a:rPr lang="en-US" dirty="0">
                <a:latin typeface="Arial Rounded MT Bold" panose="020F0704030504030204" pitchFamily="34" charset="0"/>
              </a:rPr>
              <a:t> de </a:t>
            </a:r>
            <a:r>
              <a:rPr lang="en-US" dirty="0" err="1">
                <a:latin typeface="Arial Rounded MT Bold" panose="020F0704030504030204" pitchFamily="34" charset="0"/>
              </a:rPr>
              <a:t>datos</a:t>
            </a:r>
            <a:r>
              <a:rPr lang="en-US" dirty="0">
                <a:latin typeface="Arial Rounded MT Bold" panose="020F0704030504030204" pitchFamily="34" charset="0"/>
              </a:rPr>
              <a:t> hasta la </a:t>
            </a:r>
            <a:r>
              <a:rPr lang="en-US" dirty="0" err="1">
                <a:latin typeface="Arial Rounded MT Bold" panose="020F0704030504030204" pitchFamily="34" charset="0"/>
              </a:rPr>
              <a:t>inteligencia</a:t>
            </a:r>
            <a:r>
              <a:rPr lang="en-US" dirty="0">
                <a:latin typeface="Arial Rounded MT Bold" panose="020F0704030504030204" pitchFamily="34" charset="0"/>
              </a:rPr>
              <a:t> artificial</a:t>
            </a:r>
          </a:p>
        </p:txBody>
      </p:sp>
      <p:pic>
        <p:nvPicPr>
          <p:cNvPr id="3" name="Imagen 2">
            <a:extLst>
              <a:ext uri="{FF2B5EF4-FFF2-40B4-BE49-F238E27FC236}">
                <a16:creationId xmlns:a16="http://schemas.microsoft.com/office/drawing/2014/main" id="{6EC67142-6DE7-9E0B-17FF-F5B2778CE6D9}"/>
              </a:ext>
            </a:extLst>
          </p:cNvPr>
          <p:cNvPicPr>
            <a:picLocks noChangeAspect="1"/>
          </p:cNvPicPr>
          <p:nvPr/>
        </p:nvPicPr>
        <p:blipFill>
          <a:blip r:embed="rId2"/>
          <a:stretch>
            <a:fillRect/>
          </a:stretch>
        </p:blipFill>
        <p:spPr>
          <a:xfrm>
            <a:off x="5897622" y="1131868"/>
            <a:ext cx="6294378" cy="5351318"/>
          </a:xfrm>
          <a:prstGeom prst="rect">
            <a:avLst/>
          </a:prstGeom>
        </p:spPr>
      </p:pic>
    </p:spTree>
    <p:extLst>
      <p:ext uri="{BB962C8B-B14F-4D97-AF65-F5344CB8AC3E}">
        <p14:creationId xmlns:p14="http://schemas.microsoft.com/office/powerpoint/2010/main" val="13934530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err="1">
                <a:latin typeface="Arial Rounded MT Bold" panose="020F0704030504030204" pitchFamily="34" charset="0"/>
              </a:rPr>
              <a:t>Desde</a:t>
            </a:r>
            <a:r>
              <a:rPr lang="en-US" dirty="0">
                <a:latin typeface="Arial Rounded MT Bold" panose="020F0704030504030204" pitchFamily="34" charset="0"/>
              </a:rPr>
              <a:t> </a:t>
            </a:r>
            <a:r>
              <a:rPr lang="en-US" dirty="0" err="1">
                <a:latin typeface="Arial Rounded MT Bold" panose="020F0704030504030204" pitchFamily="34" charset="0"/>
              </a:rPr>
              <a:t>análisis</a:t>
            </a:r>
            <a:r>
              <a:rPr lang="en-US" dirty="0">
                <a:latin typeface="Arial Rounded MT Bold" panose="020F0704030504030204" pitchFamily="34" charset="0"/>
              </a:rPr>
              <a:t> de </a:t>
            </a:r>
            <a:r>
              <a:rPr lang="en-US" dirty="0" err="1">
                <a:latin typeface="Arial Rounded MT Bold" panose="020F0704030504030204" pitchFamily="34" charset="0"/>
              </a:rPr>
              <a:t>datos</a:t>
            </a:r>
            <a:r>
              <a:rPr lang="en-US" dirty="0">
                <a:latin typeface="Arial Rounded MT Bold" panose="020F0704030504030204" pitchFamily="34" charset="0"/>
              </a:rPr>
              <a:t> hasta la </a:t>
            </a:r>
            <a:r>
              <a:rPr lang="en-US" dirty="0" err="1">
                <a:latin typeface="Arial Rounded MT Bold" panose="020F0704030504030204" pitchFamily="34" charset="0"/>
              </a:rPr>
              <a:t>inteligencia</a:t>
            </a:r>
            <a:r>
              <a:rPr lang="en-US" dirty="0">
                <a:latin typeface="Arial Rounded MT Bold" panose="020F0704030504030204" pitchFamily="34" charset="0"/>
              </a:rPr>
              <a:t> artificial</a:t>
            </a:r>
          </a:p>
        </p:txBody>
      </p:sp>
      <p:pic>
        <p:nvPicPr>
          <p:cNvPr id="5" name="Imagen 4">
            <a:extLst>
              <a:ext uri="{FF2B5EF4-FFF2-40B4-BE49-F238E27FC236}">
                <a16:creationId xmlns:a16="http://schemas.microsoft.com/office/drawing/2014/main" id="{06416E68-4225-CA38-7729-4DB281DA6E59}"/>
              </a:ext>
            </a:extLst>
          </p:cNvPr>
          <p:cNvPicPr>
            <a:picLocks noChangeAspect="1"/>
          </p:cNvPicPr>
          <p:nvPr/>
        </p:nvPicPr>
        <p:blipFill>
          <a:blip r:embed="rId2"/>
          <a:stretch>
            <a:fillRect/>
          </a:stretch>
        </p:blipFill>
        <p:spPr>
          <a:xfrm>
            <a:off x="1005444" y="1083624"/>
            <a:ext cx="10980635" cy="5545775"/>
          </a:xfrm>
          <a:prstGeom prst="rect">
            <a:avLst/>
          </a:prstGeom>
        </p:spPr>
      </p:pic>
      <p:pic>
        <p:nvPicPr>
          <p:cNvPr id="9" name="Imagen 8">
            <a:extLst>
              <a:ext uri="{FF2B5EF4-FFF2-40B4-BE49-F238E27FC236}">
                <a16:creationId xmlns:a16="http://schemas.microsoft.com/office/drawing/2014/main" id="{D7D026F0-8438-9236-DE9E-648F3DE39FAE}"/>
              </a:ext>
            </a:extLst>
          </p:cNvPr>
          <p:cNvPicPr>
            <a:picLocks noChangeAspect="1"/>
          </p:cNvPicPr>
          <p:nvPr/>
        </p:nvPicPr>
        <p:blipFill>
          <a:blip r:embed="rId3"/>
          <a:stretch>
            <a:fillRect/>
          </a:stretch>
        </p:blipFill>
        <p:spPr>
          <a:xfrm>
            <a:off x="1132115" y="0"/>
            <a:ext cx="9927770" cy="6622410"/>
          </a:xfrm>
          <a:prstGeom prst="rect">
            <a:avLst/>
          </a:prstGeom>
        </p:spPr>
      </p:pic>
      <p:pic>
        <p:nvPicPr>
          <p:cNvPr id="3" name="Imagen 2">
            <a:extLst>
              <a:ext uri="{FF2B5EF4-FFF2-40B4-BE49-F238E27FC236}">
                <a16:creationId xmlns:a16="http://schemas.microsoft.com/office/drawing/2014/main" id="{533EB1C5-1676-687E-3358-CC3C1D30CEA2}"/>
              </a:ext>
            </a:extLst>
          </p:cNvPr>
          <p:cNvPicPr>
            <a:picLocks noChangeAspect="1"/>
          </p:cNvPicPr>
          <p:nvPr/>
        </p:nvPicPr>
        <p:blipFill>
          <a:blip r:embed="rId4"/>
          <a:stretch>
            <a:fillRect/>
          </a:stretch>
        </p:blipFill>
        <p:spPr>
          <a:xfrm>
            <a:off x="2561427" y="0"/>
            <a:ext cx="7069145" cy="6858000"/>
          </a:xfrm>
          <a:prstGeom prst="rect">
            <a:avLst/>
          </a:prstGeom>
        </p:spPr>
      </p:pic>
    </p:spTree>
    <p:extLst>
      <p:ext uri="{BB962C8B-B14F-4D97-AF65-F5344CB8AC3E}">
        <p14:creationId xmlns:p14="http://schemas.microsoft.com/office/powerpoint/2010/main" val="4021828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AD09B3-4547-7C6D-657D-EAE208AFCA6F}"/>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err="1">
                <a:latin typeface="Arial Rounded MT Bold" panose="020F0704030504030204" pitchFamily="34" charset="0"/>
              </a:rPr>
              <a:t>Desde</a:t>
            </a:r>
            <a:r>
              <a:rPr lang="en-US" dirty="0">
                <a:latin typeface="Arial Rounded MT Bold" panose="020F0704030504030204" pitchFamily="34" charset="0"/>
              </a:rPr>
              <a:t> </a:t>
            </a:r>
            <a:r>
              <a:rPr lang="en-US" dirty="0" err="1">
                <a:latin typeface="Arial Rounded MT Bold" panose="020F0704030504030204" pitchFamily="34" charset="0"/>
              </a:rPr>
              <a:t>análisis</a:t>
            </a:r>
            <a:r>
              <a:rPr lang="en-US" dirty="0">
                <a:latin typeface="Arial Rounded MT Bold" panose="020F0704030504030204" pitchFamily="34" charset="0"/>
              </a:rPr>
              <a:t> de </a:t>
            </a:r>
            <a:r>
              <a:rPr lang="en-US" dirty="0" err="1">
                <a:latin typeface="Arial Rounded MT Bold" panose="020F0704030504030204" pitchFamily="34" charset="0"/>
              </a:rPr>
              <a:t>datos</a:t>
            </a:r>
            <a:r>
              <a:rPr lang="en-US" dirty="0">
                <a:latin typeface="Arial Rounded MT Bold" panose="020F0704030504030204" pitchFamily="34" charset="0"/>
              </a:rPr>
              <a:t> hasta la </a:t>
            </a:r>
            <a:r>
              <a:rPr lang="en-US" dirty="0" err="1">
                <a:latin typeface="Arial Rounded MT Bold" panose="020F0704030504030204" pitchFamily="34" charset="0"/>
              </a:rPr>
              <a:t>inteligencia</a:t>
            </a:r>
            <a:r>
              <a:rPr lang="en-US" dirty="0">
                <a:latin typeface="Arial Rounded MT Bold" panose="020F0704030504030204" pitchFamily="34" charset="0"/>
              </a:rPr>
              <a:t> artificial</a:t>
            </a:r>
          </a:p>
        </p:txBody>
      </p:sp>
      <p:sp>
        <p:nvSpPr>
          <p:cNvPr id="3" name="Rectángulo: esquinas redondeadas 2">
            <a:extLst>
              <a:ext uri="{FF2B5EF4-FFF2-40B4-BE49-F238E27FC236}">
                <a16:creationId xmlns:a16="http://schemas.microsoft.com/office/drawing/2014/main" id="{E8CBCA0D-5CCA-C708-FE61-C59728AEB7DF}"/>
              </a:ext>
            </a:extLst>
          </p:cNvPr>
          <p:cNvSpPr/>
          <p:nvPr/>
        </p:nvSpPr>
        <p:spPr>
          <a:xfrm>
            <a:off x="1278082" y="1558636"/>
            <a:ext cx="2015836" cy="685800"/>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Análisis de Datos</a:t>
            </a:r>
          </a:p>
        </p:txBody>
      </p:sp>
      <p:sp>
        <p:nvSpPr>
          <p:cNvPr id="4" name="Rectángulo: esquinas redondeadas 3">
            <a:extLst>
              <a:ext uri="{FF2B5EF4-FFF2-40B4-BE49-F238E27FC236}">
                <a16:creationId xmlns:a16="http://schemas.microsoft.com/office/drawing/2014/main" id="{83D783E0-9FF9-E231-435C-598FE8F577CF}"/>
              </a:ext>
            </a:extLst>
          </p:cNvPr>
          <p:cNvSpPr/>
          <p:nvPr/>
        </p:nvSpPr>
        <p:spPr>
          <a:xfrm>
            <a:off x="3886200" y="1631372"/>
            <a:ext cx="1569027" cy="5403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err="1"/>
              <a:t>NumPy</a:t>
            </a:r>
            <a:endParaRPr lang="en-US" dirty="0"/>
          </a:p>
        </p:txBody>
      </p:sp>
      <p:sp>
        <p:nvSpPr>
          <p:cNvPr id="5" name="Rectángulo: esquinas redondeadas 4">
            <a:extLst>
              <a:ext uri="{FF2B5EF4-FFF2-40B4-BE49-F238E27FC236}">
                <a16:creationId xmlns:a16="http://schemas.microsoft.com/office/drawing/2014/main" id="{7DE03968-F30A-AAA6-5CA1-962179DD963E}"/>
              </a:ext>
            </a:extLst>
          </p:cNvPr>
          <p:cNvSpPr/>
          <p:nvPr/>
        </p:nvSpPr>
        <p:spPr>
          <a:xfrm>
            <a:off x="5952261" y="1631371"/>
            <a:ext cx="1569027" cy="5403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Pandas</a:t>
            </a:r>
            <a:endParaRPr lang="en-US" dirty="0"/>
          </a:p>
        </p:txBody>
      </p:sp>
      <p:sp>
        <p:nvSpPr>
          <p:cNvPr id="10" name="Rectángulo: esquinas redondeadas 9">
            <a:extLst>
              <a:ext uri="{FF2B5EF4-FFF2-40B4-BE49-F238E27FC236}">
                <a16:creationId xmlns:a16="http://schemas.microsoft.com/office/drawing/2014/main" id="{47020C99-3027-21C2-1EA2-6F60B8B20EA0}"/>
              </a:ext>
            </a:extLst>
          </p:cNvPr>
          <p:cNvSpPr/>
          <p:nvPr/>
        </p:nvSpPr>
        <p:spPr>
          <a:xfrm>
            <a:off x="1278082" y="2594756"/>
            <a:ext cx="2015836" cy="685800"/>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Visualización de Datos</a:t>
            </a:r>
          </a:p>
        </p:txBody>
      </p:sp>
      <p:sp>
        <p:nvSpPr>
          <p:cNvPr id="11" name="Rectángulo: esquinas redondeadas 10">
            <a:extLst>
              <a:ext uri="{FF2B5EF4-FFF2-40B4-BE49-F238E27FC236}">
                <a16:creationId xmlns:a16="http://schemas.microsoft.com/office/drawing/2014/main" id="{B679FAFE-79FA-B3A2-0D6F-1D9B16D31F5E}"/>
              </a:ext>
            </a:extLst>
          </p:cNvPr>
          <p:cNvSpPr/>
          <p:nvPr/>
        </p:nvSpPr>
        <p:spPr>
          <a:xfrm>
            <a:off x="3886200" y="2667492"/>
            <a:ext cx="1569027" cy="5403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err="1"/>
              <a:t>MatplotLib</a:t>
            </a:r>
            <a:endParaRPr lang="en-US" dirty="0"/>
          </a:p>
        </p:txBody>
      </p:sp>
      <p:sp>
        <p:nvSpPr>
          <p:cNvPr id="12" name="Rectángulo: esquinas redondeadas 11">
            <a:extLst>
              <a:ext uri="{FF2B5EF4-FFF2-40B4-BE49-F238E27FC236}">
                <a16:creationId xmlns:a16="http://schemas.microsoft.com/office/drawing/2014/main" id="{0DDA33B5-AAA1-62FD-D6D3-33A98A9B4025}"/>
              </a:ext>
            </a:extLst>
          </p:cNvPr>
          <p:cNvSpPr/>
          <p:nvPr/>
        </p:nvSpPr>
        <p:spPr>
          <a:xfrm>
            <a:off x="5952261" y="2667491"/>
            <a:ext cx="1569027" cy="5403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err="1"/>
              <a:t>Seaborn</a:t>
            </a:r>
            <a:endParaRPr lang="en-US" dirty="0"/>
          </a:p>
        </p:txBody>
      </p:sp>
      <p:sp>
        <p:nvSpPr>
          <p:cNvPr id="13" name="Rectángulo: esquinas redondeadas 12">
            <a:extLst>
              <a:ext uri="{FF2B5EF4-FFF2-40B4-BE49-F238E27FC236}">
                <a16:creationId xmlns:a16="http://schemas.microsoft.com/office/drawing/2014/main" id="{AD4F64D4-6BEA-A7A9-D214-FAA32EB2070D}"/>
              </a:ext>
            </a:extLst>
          </p:cNvPr>
          <p:cNvSpPr/>
          <p:nvPr/>
        </p:nvSpPr>
        <p:spPr>
          <a:xfrm>
            <a:off x="1278082" y="3630876"/>
            <a:ext cx="2015836" cy="685800"/>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Machine </a:t>
            </a:r>
            <a:r>
              <a:rPr lang="es-MX" dirty="0" err="1"/>
              <a:t>Learning</a:t>
            </a:r>
            <a:endParaRPr lang="es-MX" dirty="0"/>
          </a:p>
        </p:txBody>
      </p:sp>
      <p:sp>
        <p:nvSpPr>
          <p:cNvPr id="14" name="Rectángulo: esquinas redondeadas 13">
            <a:extLst>
              <a:ext uri="{FF2B5EF4-FFF2-40B4-BE49-F238E27FC236}">
                <a16:creationId xmlns:a16="http://schemas.microsoft.com/office/drawing/2014/main" id="{FEA208B3-05A6-63DB-744D-775B65BA5AD2}"/>
              </a:ext>
            </a:extLst>
          </p:cNvPr>
          <p:cNvSpPr/>
          <p:nvPr/>
        </p:nvSpPr>
        <p:spPr>
          <a:xfrm>
            <a:off x="3886200" y="3703612"/>
            <a:ext cx="1569027" cy="5403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err="1"/>
              <a:t>Scikit-Learn</a:t>
            </a:r>
            <a:endParaRPr lang="en-US" dirty="0"/>
          </a:p>
        </p:txBody>
      </p:sp>
      <p:sp>
        <p:nvSpPr>
          <p:cNvPr id="15" name="Rectángulo: esquinas redondeadas 14">
            <a:extLst>
              <a:ext uri="{FF2B5EF4-FFF2-40B4-BE49-F238E27FC236}">
                <a16:creationId xmlns:a16="http://schemas.microsoft.com/office/drawing/2014/main" id="{D573E8E6-CEF9-D117-52C9-42D9A6E7E72D}"/>
              </a:ext>
            </a:extLst>
          </p:cNvPr>
          <p:cNvSpPr/>
          <p:nvPr/>
        </p:nvSpPr>
        <p:spPr>
          <a:xfrm>
            <a:off x="5952261" y="3703611"/>
            <a:ext cx="1569027" cy="5403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err="1"/>
              <a:t>TensorFlow</a:t>
            </a:r>
            <a:endParaRPr lang="en-US" dirty="0"/>
          </a:p>
        </p:txBody>
      </p:sp>
      <p:sp>
        <p:nvSpPr>
          <p:cNvPr id="16" name="Rectángulo: esquinas redondeadas 15">
            <a:extLst>
              <a:ext uri="{FF2B5EF4-FFF2-40B4-BE49-F238E27FC236}">
                <a16:creationId xmlns:a16="http://schemas.microsoft.com/office/drawing/2014/main" id="{008CCF18-A844-A66D-D4BF-99962DD98828}"/>
              </a:ext>
            </a:extLst>
          </p:cNvPr>
          <p:cNvSpPr/>
          <p:nvPr/>
        </p:nvSpPr>
        <p:spPr>
          <a:xfrm>
            <a:off x="1278082" y="4666996"/>
            <a:ext cx="2015836" cy="685800"/>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Inteligencia Artificial</a:t>
            </a:r>
          </a:p>
        </p:txBody>
      </p:sp>
      <p:sp>
        <p:nvSpPr>
          <p:cNvPr id="17" name="Rectángulo: esquinas redondeadas 16">
            <a:extLst>
              <a:ext uri="{FF2B5EF4-FFF2-40B4-BE49-F238E27FC236}">
                <a16:creationId xmlns:a16="http://schemas.microsoft.com/office/drawing/2014/main" id="{F955C66B-E476-A4DC-D618-2E5CB5D342F3}"/>
              </a:ext>
            </a:extLst>
          </p:cNvPr>
          <p:cNvSpPr/>
          <p:nvPr/>
        </p:nvSpPr>
        <p:spPr>
          <a:xfrm>
            <a:off x="3886200" y="4739732"/>
            <a:ext cx="1569027" cy="5403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err="1"/>
              <a:t>Langchain</a:t>
            </a:r>
            <a:endParaRPr lang="en-US" dirty="0"/>
          </a:p>
        </p:txBody>
      </p:sp>
      <p:sp>
        <p:nvSpPr>
          <p:cNvPr id="18" name="Rectángulo: esquinas redondeadas 17">
            <a:extLst>
              <a:ext uri="{FF2B5EF4-FFF2-40B4-BE49-F238E27FC236}">
                <a16:creationId xmlns:a16="http://schemas.microsoft.com/office/drawing/2014/main" id="{1A8A8490-65D4-21C7-487D-7A82F9DEDF8B}"/>
              </a:ext>
            </a:extLst>
          </p:cNvPr>
          <p:cNvSpPr/>
          <p:nvPr/>
        </p:nvSpPr>
        <p:spPr>
          <a:xfrm>
            <a:off x="5952261" y="4739731"/>
            <a:ext cx="1569027" cy="5403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RAG</a:t>
            </a:r>
            <a:endParaRPr lang="en-US" dirty="0"/>
          </a:p>
        </p:txBody>
      </p:sp>
      <p:cxnSp>
        <p:nvCxnSpPr>
          <p:cNvPr id="20" name="Conector recto de flecha 19">
            <a:extLst>
              <a:ext uri="{FF2B5EF4-FFF2-40B4-BE49-F238E27FC236}">
                <a16:creationId xmlns:a16="http://schemas.microsoft.com/office/drawing/2014/main" id="{89A01C06-C647-9B6F-0CCA-32F26134EBC0}"/>
              </a:ext>
            </a:extLst>
          </p:cNvPr>
          <p:cNvCxnSpPr>
            <a:stCxn id="3" idx="3"/>
            <a:endCxn id="4" idx="1"/>
          </p:cNvCxnSpPr>
          <p:nvPr/>
        </p:nvCxnSpPr>
        <p:spPr>
          <a:xfrm>
            <a:off x="3293918" y="1901536"/>
            <a:ext cx="5922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Conector recto de flecha 21">
            <a:extLst>
              <a:ext uri="{FF2B5EF4-FFF2-40B4-BE49-F238E27FC236}">
                <a16:creationId xmlns:a16="http://schemas.microsoft.com/office/drawing/2014/main" id="{9902B24E-E458-9A99-B8E1-AEA7CBCE5199}"/>
              </a:ext>
            </a:extLst>
          </p:cNvPr>
          <p:cNvCxnSpPr>
            <a:stCxn id="4" idx="3"/>
            <a:endCxn id="5" idx="1"/>
          </p:cNvCxnSpPr>
          <p:nvPr/>
        </p:nvCxnSpPr>
        <p:spPr>
          <a:xfrm flipV="1">
            <a:off x="5455227" y="1901535"/>
            <a:ext cx="49703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Conector recto de flecha 23">
            <a:extLst>
              <a:ext uri="{FF2B5EF4-FFF2-40B4-BE49-F238E27FC236}">
                <a16:creationId xmlns:a16="http://schemas.microsoft.com/office/drawing/2014/main" id="{BB45F77E-2FE7-D89C-1DE6-0C322733614B}"/>
              </a:ext>
            </a:extLst>
          </p:cNvPr>
          <p:cNvCxnSpPr>
            <a:stCxn id="10" idx="3"/>
            <a:endCxn id="11" idx="1"/>
          </p:cNvCxnSpPr>
          <p:nvPr/>
        </p:nvCxnSpPr>
        <p:spPr>
          <a:xfrm>
            <a:off x="3293918" y="2937656"/>
            <a:ext cx="5922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Conector recto de flecha 25">
            <a:extLst>
              <a:ext uri="{FF2B5EF4-FFF2-40B4-BE49-F238E27FC236}">
                <a16:creationId xmlns:a16="http://schemas.microsoft.com/office/drawing/2014/main" id="{1DA823A9-7076-688D-6845-27E5F4CBA188}"/>
              </a:ext>
            </a:extLst>
          </p:cNvPr>
          <p:cNvCxnSpPr>
            <a:stCxn id="11" idx="3"/>
            <a:endCxn id="12" idx="1"/>
          </p:cNvCxnSpPr>
          <p:nvPr/>
        </p:nvCxnSpPr>
        <p:spPr>
          <a:xfrm flipV="1">
            <a:off x="5455227" y="2937655"/>
            <a:ext cx="49703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Conector recto de flecha 27">
            <a:extLst>
              <a:ext uri="{FF2B5EF4-FFF2-40B4-BE49-F238E27FC236}">
                <a16:creationId xmlns:a16="http://schemas.microsoft.com/office/drawing/2014/main" id="{021FACDE-8BC4-7649-5B08-8AF16DA6F743}"/>
              </a:ext>
            </a:extLst>
          </p:cNvPr>
          <p:cNvCxnSpPr>
            <a:stCxn id="13" idx="3"/>
            <a:endCxn id="14" idx="1"/>
          </p:cNvCxnSpPr>
          <p:nvPr/>
        </p:nvCxnSpPr>
        <p:spPr>
          <a:xfrm>
            <a:off x="3293918" y="3973776"/>
            <a:ext cx="5922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Conector recto de flecha 29">
            <a:extLst>
              <a:ext uri="{FF2B5EF4-FFF2-40B4-BE49-F238E27FC236}">
                <a16:creationId xmlns:a16="http://schemas.microsoft.com/office/drawing/2014/main" id="{F656BAC3-30F2-50D9-53B5-1F837F94F51A}"/>
              </a:ext>
            </a:extLst>
          </p:cNvPr>
          <p:cNvCxnSpPr>
            <a:stCxn id="14" idx="3"/>
            <a:endCxn id="15" idx="1"/>
          </p:cNvCxnSpPr>
          <p:nvPr/>
        </p:nvCxnSpPr>
        <p:spPr>
          <a:xfrm flipV="1">
            <a:off x="5455227" y="3973775"/>
            <a:ext cx="49703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Conector recto de flecha 31">
            <a:extLst>
              <a:ext uri="{FF2B5EF4-FFF2-40B4-BE49-F238E27FC236}">
                <a16:creationId xmlns:a16="http://schemas.microsoft.com/office/drawing/2014/main" id="{F2D6461A-2806-9B4F-1925-1A69107299F8}"/>
              </a:ext>
            </a:extLst>
          </p:cNvPr>
          <p:cNvCxnSpPr>
            <a:stCxn id="16" idx="3"/>
            <a:endCxn id="17" idx="1"/>
          </p:cNvCxnSpPr>
          <p:nvPr/>
        </p:nvCxnSpPr>
        <p:spPr>
          <a:xfrm>
            <a:off x="3293918" y="5009896"/>
            <a:ext cx="5922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Conector recto de flecha 33">
            <a:extLst>
              <a:ext uri="{FF2B5EF4-FFF2-40B4-BE49-F238E27FC236}">
                <a16:creationId xmlns:a16="http://schemas.microsoft.com/office/drawing/2014/main" id="{2DD26821-352C-7AB9-6EAD-D5572403F756}"/>
              </a:ext>
            </a:extLst>
          </p:cNvPr>
          <p:cNvCxnSpPr>
            <a:stCxn id="17" idx="3"/>
            <a:endCxn id="18" idx="1"/>
          </p:cNvCxnSpPr>
          <p:nvPr/>
        </p:nvCxnSpPr>
        <p:spPr>
          <a:xfrm flipV="1">
            <a:off x="5455227" y="5009895"/>
            <a:ext cx="49703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82307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39079AE5-BBD4-D70C-173D-61C1F893D286}"/>
              </a:ext>
            </a:extLst>
          </p:cNvPr>
          <p:cNvSpPr>
            <a:spLocks noGrp="1"/>
          </p:cNvSpPr>
          <p:nvPr>
            <p:ph type="body" sz="half" idx="2"/>
          </p:nvPr>
        </p:nvSpPr>
        <p:spPr>
          <a:xfrm>
            <a:off x="1141410" y="1061953"/>
            <a:ext cx="5934511" cy="5398224"/>
          </a:xfrm>
        </p:spPr>
        <p:txBody>
          <a:bodyPr>
            <a:normAutofit lnSpcReduction="10000"/>
          </a:bodyPr>
          <a:lstStyle/>
          <a:p>
            <a:pPr marL="342900" indent="-342900">
              <a:buFont typeface="Arial" panose="020B0604020202020204" pitchFamily="34" charset="0"/>
              <a:buChar char="•"/>
            </a:pPr>
            <a:r>
              <a:rPr lang="es-MX" sz="2400" dirty="0">
                <a:latin typeface="Aptos Narrow" panose="020B0004020202020204" pitchFamily="34" charset="0"/>
              </a:rPr>
              <a:t>Fácil de aprender y usar</a:t>
            </a:r>
          </a:p>
          <a:p>
            <a:pPr marL="342900" indent="-342900">
              <a:buFont typeface="Arial" panose="020B0604020202020204" pitchFamily="34" charset="0"/>
              <a:buChar char="•"/>
            </a:pPr>
            <a:r>
              <a:rPr lang="es-MX" sz="2400" dirty="0">
                <a:latin typeface="Aptos Narrow" panose="020B0004020202020204" pitchFamily="34" charset="0"/>
              </a:rPr>
              <a:t>Interpretado.</a:t>
            </a:r>
          </a:p>
          <a:p>
            <a:pPr marL="342900" indent="-342900">
              <a:buFont typeface="Arial" panose="020B0604020202020204" pitchFamily="34" charset="0"/>
              <a:buChar char="•"/>
            </a:pPr>
            <a:r>
              <a:rPr lang="es-MX" sz="2400" dirty="0">
                <a:latin typeface="Aptos Narrow" panose="020B0004020202020204" pitchFamily="34" charset="0"/>
              </a:rPr>
              <a:t>Multiparadigma.</a:t>
            </a:r>
          </a:p>
          <a:p>
            <a:pPr marL="342900" indent="-342900">
              <a:buFont typeface="Arial" panose="020B0604020202020204" pitchFamily="34" charset="0"/>
              <a:buChar char="•"/>
            </a:pPr>
            <a:r>
              <a:rPr lang="es-MX" sz="2400" dirty="0">
                <a:latin typeface="Aptos Narrow" panose="020B0004020202020204" pitchFamily="34" charset="0"/>
              </a:rPr>
              <a:t>Tipado dinámico.</a:t>
            </a:r>
          </a:p>
          <a:p>
            <a:pPr marL="342900" indent="-342900">
              <a:buFont typeface="Arial" panose="020B0604020202020204" pitchFamily="34" charset="0"/>
              <a:buChar char="•"/>
            </a:pPr>
            <a:r>
              <a:rPr lang="es-MX" sz="2400" dirty="0">
                <a:latin typeface="Aptos Narrow" panose="020B0004020202020204" pitchFamily="34" charset="0"/>
              </a:rPr>
              <a:t>Gestión automática de memoria.</a:t>
            </a:r>
          </a:p>
          <a:p>
            <a:pPr marL="342900" indent="-342900">
              <a:buFont typeface="Arial" panose="020B0604020202020204" pitchFamily="34" charset="0"/>
              <a:buChar char="•"/>
            </a:pPr>
            <a:r>
              <a:rPr lang="es-MX" sz="2400" dirty="0">
                <a:latin typeface="Aptos Narrow" panose="020B0004020202020204" pitchFamily="34" charset="0"/>
              </a:rPr>
              <a:t>Extensible y </a:t>
            </a:r>
            <a:r>
              <a:rPr lang="es-MX" sz="2400" dirty="0" err="1">
                <a:latin typeface="Aptos Narrow" panose="020B0004020202020204" pitchFamily="34" charset="0"/>
              </a:rPr>
              <a:t>embebible</a:t>
            </a:r>
            <a:r>
              <a:rPr lang="es-MX" sz="2400" dirty="0">
                <a:latin typeface="Aptos Narrow" panose="020B0004020202020204" pitchFamily="34" charset="0"/>
              </a:rPr>
              <a:t>.</a:t>
            </a:r>
          </a:p>
          <a:p>
            <a:pPr marL="342900" indent="-342900">
              <a:buFont typeface="Arial" panose="020B0604020202020204" pitchFamily="34" charset="0"/>
              <a:buChar char="•"/>
            </a:pPr>
            <a:r>
              <a:rPr lang="en-US" sz="2400" dirty="0" err="1">
                <a:latin typeface="Aptos Narrow" panose="020B0004020202020204" pitchFamily="34" charset="0"/>
              </a:rPr>
              <a:t>Amplia</a:t>
            </a:r>
            <a:r>
              <a:rPr lang="en-US" sz="2400" dirty="0">
                <a:latin typeface="Aptos Narrow" panose="020B0004020202020204" pitchFamily="34" charset="0"/>
              </a:rPr>
              <a:t> </a:t>
            </a:r>
            <a:r>
              <a:rPr lang="en-US" sz="2400" dirty="0" err="1">
                <a:latin typeface="Aptos Narrow" panose="020B0004020202020204" pitchFamily="34" charset="0"/>
              </a:rPr>
              <a:t>biblioteca</a:t>
            </a:r>
            <a:r>
              <a:rPr lang="en-US" sz="2400" dirty="0">
                <a:latin typeface="Aptos Narrow" panose="020B0004020202020204" pitchFamily="34" charset="0"/>
              </a:rPr>
              <a:t> </a:t>
            </a:r>
            <a:r>
              <a:rPr lang="en-US" sz="2400" dirty="0" err="1">
                <a:latin typeface="Aptos Narrow" panose="020B0004020202020204" pitchFamily="34" charset="0"/>
              </a:rPr>
              <a:t>estándar</a:t>
            </a:r>
            <a:endParaRPr lang="en-US" sz="2400" dirty="0">
              <a:latin typeface="Aptos Narrow" panose="020B0004020202020204" pitchFamily="34" charset="0"/>
            </a:endParaRPr>
          </a:p>
          <a:p>
            <a:pPr marL="342900" indent="-342900">
              <a:buFont typeface="Arial" panose="020B0604020202020204" pitchFamily="34" charset="0"/>
              <a:buChar char="•"/>
            </a:pPr>
            <a:r>
              <a:rPr lang="en-US" sz="2400" dirty="0" err="1">
                <a:latin typeface="Aptos Narrow" panose="020B0004020202020204" pitchFamily="34" charset="0"/>
              </a:rPr>
              <a:t>Multiplataforma</a:t>
            </a:r>
            <a:r>
              <a:rPr lang="en-US" sz="2400" dirty="0">
                <a:latin typeface="Aptos Narrow" panose="020B0004020202020204" pitchFamily="34" charset="0"/>
              </a:rPr>
              <a:t>.</a:t>
            </a:r>
          </a:p>
          <a:p>
            <a:pPr marL="342900" indent="-342900">
              <a:buFont typeface="Arial" panose="020B0604020202020204" pitchFamily="34" charset="0"/>
              <a:buChar char="•"/>
            </a:pPr>
            <a:r>
              <a:rPr lang="en-US" sz="2400" dirty="0" err="1">
                <a:latin typeface="Aptos Narrow" panose="020B0004020202020204" pitchFamily="34" charset="0"/>
              </a:rPr>
              <a:t>Soporta</a:t>
            </a:r>
            <a:r>
              <a:rPr lang="en-US" sz="2400" dirty="0">
                <a:latin typeface="Aptos Narrow" panose="020B0004020202020204" pitchFamily="34" charset="0"/>
              </a:rPr>
              <a:t> </a:t>
            </a:r>
            <a:r>
              <a:rPr lang="en-US" sz="2400" dirty="0" err="1">
                <a:latin typeface="Aptos Narrow" panose="020B0004020202020204" pitchFamily="34" charset="0"/>
              </a:rPr>
              <a:t>módulos</a:t>
            </a:r>
            <a:r>
              <a:rPr lang="en-US" sz="2400" dirty="0">
                <a:latin typeface="Aptos Narrow" panose="020B0004020202020204" pitchFamily="34" charset="0"/>
              </a:rPr>
              <a:t> y </a:t>
            </a:r>
            <a:r>
              <a:rPr lang="en-US" sz="2400" dirty="0" err="1">
                <a:latin typeface="Aptos Narrow" panose="020B0004020202020204" pitchFamily="34" charset="0"/>
              </a:rPr>
              <a:t>paquetes</a:t>
            </a:r>
            <a:r>
              <a:rPr lang="en-US" sz="2400" dirty="0">
                <a:latin typeface="Aptos Narrow" panose="020B0004020202020204" pitchFamily="34" charset="0"/>
              </a:rPr>
              <a:t>.</a:t>
            </a:r>
          </a:p>
          <a:p>
            <a:pPr marL="342900" indent="-342900">
              <a:buFont typeface="Arial" panose="020B0604020202020204" pitchFamily="34" charset="0"/>
              <a:buChar char="•"/>
            </a:pPr>
            <a:r>
              <a:rPr lang="en-US" sz="2400" dirty="0" err="1">
                <a:latin typeface="Aptos Narrow" panose="020B0004020202020204" pitchFamily="34" charset="0"/>
              </a:rPr>
              <a:t>Repositorio</a:t>
            </a:r>
            <a:r>
              <a:rPr lang="en-US" sz="2400" dirty="0">
                <a:latin typeface="Aptos Narrow" panose="020B0004020202020204" pitchFamily="34" charset="0"/>
              </a:rPr>
              <a:t> </a:t>
            </a:r>
            <a:r>
              <a:rPr lang="en-US" sz="2400" dirty="0" err="1">
                <a:latin typeface="Aptos Narrow" panose="020B0004020202020204" pitchFamily="34" charset="0"/>
              </a:rPr>
              <a:t>Pypi</a:t>
            </a:r>
            <a:endParaRPr lang="en-US" sz="2400" dirty="0">
              <a:latin typeface="Aptos Narrow" panose="020B0004020202020204" pitchFamily="34" charset="0"/>
            </a:endParaRPr>
          </a:p>
        </p:txBody>
      </p:sp>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1.1 Características</a:t>
            </a:r>
            <a:endParaRPr lang="en-US" dirty="0">
              <a:latin typeface="Arial Rounded MT Bold" panose="020F0704030504030204" pitchFamily="34" charset="0"/>
            </a:endParaRPr>
          </a:p>
        </p:txBody>
      </p:sp>
      <p:pic>
        <p:nvPicPr>
          <p:cNvPr id="9" name="Imagen 8">
            <a:extLst>
              <a:ext uri="{FF2B5EF4-FFF2-40B4-BE49-F238E27FC236}">
                <a16:creationId xmlns:a16="http://schemas.microsoft.com/office/drawing/2014/main" id="{D9017609-D922-2000-4CC0-B194EDA4336B}"/>
              </a:ext>
            </a:extLst>
          </p:cNvPr>
          <p:cNvPicPr>
            <a:picLocks noChangeAspect="1"/>
          </p:cNvPicPr>
          <p:nvPr/>
        </p:nvPicPr>
        <p:blipFill>
          <a:blip r:embed="rId2"/>
          <a:stretch>
            <a:fillRect/>
          </a:stretch>
        </p:blipFill>
        <p:spPr>
          <a:xfrm>
            <a:off x="5996800" y="1061953"/>
            <a:ext cx="5189756" cy="5398224"/>
          </a:xfrm>
          <a:prstGeom prst="rect">
            <a:avLst/>
          </a:prstGeom>
        </p:spPr>
      </p:pic>
    </p:spTree>
    <p:extLst>
      <p:ext uri="{BB962C8B-B14F-4D97-AF65-F5344CB8AC3E}">
        <p14:creationId xmlns:p14="http://schemas.microsoft.com/office/powerpoint/2010/main" val="2956568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39079AE5-BBD4-D70C-173D-61C1F893D286}"/>
              </a:ext>
            </a:extLst>
          </p:cNvPr>
          <p:cNvSpPr>
            <a:spLocks noGrp="1"/>
          </p:cNvSpPr>
          <p:nvPr>
            <p:ph type="body" sz="half" idx="2"/>
          </p:nvPr>
        </p:nvSpPr>
        <p:spPr>
          <a:xfrm>
            <a:off x="938151" y="1061953"/>
            <a:ext cx="4108862" cy="5398224"/>
          </a:xfrm>
        </p:spPr>
        <p:txBody>
          <a:bodyPr numCol="1">
            <a:normAutofit lnSpcReduction="10000"/>
          </a:bodyPr>
          <a:lstStyle/>
          <a:p>
            <a:r>
              <a:rPr lang="es-ES" sz="2800" dirty="0">
                <a:latin typeface="Aptos Narrow" panose="020B0004020202020204" pitchFamily="34" charset="0"/>
              </a:rPr>
              <a:t>Python es versátil y se utiliza en una amplia gama de campos, incluyendo:</a:t>
            </a:r>
          </a:p>
          <a:p>
            <a:pPr marL="457200" indent="-457200">
              <a:buFont typeface="Arial" panose="020B0604020202020204" pitchFamily="34" charset="0"/>
              <a:buChar char="•"/>
            </a:pPr>
            <a:r>
              <a:rPr lang="es-ES" sz="2600" dirty="0">
                <a:latin typeface="Aptos Narrow" panose="020B0004020202020204" pitchFamily="34" charset="0"/>
              </a:rPr>
              <a:t>Desarrollo web.</a:t>
            </a:r>
          </a:p>
          <a:p>
            <a:pPr marL="457200" indent="-457200">
              <a:buFont typeface="Arial" panose="020B0604020202020204" pitchFamily="34" charset="0"/>
              <a:buChar char="•"/>
            </a:pPr>
            <a:r>
              <a:rPr lang="es-ES" sz="2600" dirty="0">
                <a:latin typeface="Aptos Narrow" panose="020B0004020202020204" pitchFamily="34" charset="0"/>
              </a:rPr>
              <a:t>Ciencia de datos.</a:t>
            </a:r>
          </a:p>
          <a:p>
            <a:pPr marL="457200" indent="-457200">
              <a:buFont typeface="Arial" panose="020B0604020202020204" pitchFamily="34" charset="0"/>
              <a:buChar char="•"/>
            </a:pPr>
            <a:r>
              <a:rPr lang="es-ES" sz="2600" dirty="0">
                <a:latin typeface="Aptos Narrow" panose="020B0004020202020204" pitchFamily="34" charset="0"/>
              </a:rPr>
              <a:t>Automatización y scripting.</a:t>
            </a:r>
          </a:p>
          <a:p>
            <a:pPr marL="457200" indent="-457200">
              <a:buFont typeface="Arial" panose="020B0604020202020204" pitchFamily="34" charset="0"/>
              <a:buChar char="•"/>
            </a:pPr>
            <a:r>
              <a:rPr lang="es-ES" sz="2600" dirty="0">
                <a:latin typeface="Aptos Narrow" panose="020B0004020202020204" pitchFamily="34" charset="0"/>
              </a:rPr>
              <a:t>Desarrollo de aplicaciones de escritorio y móviles.</a:t>
            </a:r>
          </a:p>
        </p:txBody>
      </p:sp>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1.1 </a:t>
            </a:r>
            <a:r>
              <a:rPr lang="pt-BR" dirty="0" err="1">
                <a:latin typeface="Arial Rounded MT Bold" panose="020F0704030504030204" pitchFamily="34" charset="0"/>
              </a:rPr>
              <a:t>Aplicaciones</a:t>
            </a:r>
            <a:r>
              <a:rPr lang="pt-BR" dirty="0">
                <a:latin typeface="Arial Rounded MT Bold" panose="020F0704030504030204" pitchFamily="34" charset="0"/>
              </a:rPr>
              <a:t> de </a:t>
            </a:r>
            <a:r>
              <a:rPr lang="pt-BR" dirty="0" err="1">
                <a:latin typeface="Arial Rounded MT Bold" panose="020F0704030504030204" pitchFamily="34" charset="0"/>
              </a:rPr>
              <a:t>python</a:t>
            </a:r>
            <a:endParaRPr lang="en-US" dirty="0">
              <a:latin typeface="Arial Rounded MT Bold" panose="020F0704030504030204" pitchFamily="34" charset="0"/>
            </a:endParaRPr>
          </a:p>
        </p:txBody>
      </p:sp>
      <p:pic>
        <p:nvPicPr>
          <p:cNvPr id="10" name="Imagen 9">
            <a:extLst>
              <a:ext uri="{FF2B5EF4-FFF2-40B4-BE49-F238E27FC236}">
                <a16:creationId xmlns:a16="http://schemas.microsoft.com/office/drawing/2014/main" id="{270E5161-D797-1604-990A-6184F6EFBB60}"/>
              </a:ext>
            </a:extLst>
          </p:cNvPr>
          <p:cNvPicPr>
            <a:picLocks noChangeAspect="1"/>
          </p:cNvPicPr>
          <p:nvPr/>
        </p:nvPicPr>
        <p:blipFill>
          <a:blip r:embed="rId2"/>
          <a:stretch>
            <a:fillRect/>
          </a:stretch>
        </p:blipFill>
        <p:spPr>
          <a:xfrm>
            <a:off x="4275116" y="1061953"/>
            <a:ext cx="7477496" cy="4780461"/>
          </a:xfrm>
          <a:prstGeom prst="rect">
            <a:avLst/>
          </a:prstGeom>
        </p:spPr>
      </p:pic>
    </p:spTree>
    <p:extLst>
      <p:ext uri="{BB962C8B-B14F-4D97-AF65-F5344CB8AC3E}">
        <p14:creationId xmlns:p14="http://schemas.microsoft.com/office/powerpoint/2010/main" val="2477958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39079AE5-BBD4-D70C-173D-61C1F893D286}"/>
              </a:ext>
            </a:extLst>
          </p:cNvPr>
          <p:cNvSpPr>
            <a:spLocks noGrp="1"/>
          </p:cNvSpPr>
          <p:nvPr>
            <p:ph type="body" sz="half" idx="2"/>
          </p:nvPr>
        </p:nvSpPr>
        <p:spPr>
          <a:xfrm>
            <a:off x="938150" y="724395"/>
            <a:ext cx="10379033" cy="5735782"/>
          </a:xfrm>
        </p:spPr>
        <p:txBody>
          <a:bodyPr numCol="1">
            <a:normAutofit fontScale="92500" lnSpcReduction="10000"/>
          </a:bodyPr>
          <a:lstStyle/>
          <a:p>
            <a:r>
              <a:rPr lang="es-ES" sz="2800" dirty="0">
                <a:latin typeface="Aptos Narrow" panose="020B0004020202020204" pitchFamily="34" charset="0"/>
              </a:rPr>
              <a:t>Principales Hitos en la Evolución de Python</a:t>
            </a:r>
          </a:p>
          <a:p>
            <a:pPr marL="457200" indent="-457200">
              <a:buFont typeface="Arial" panose="020B0604020202020204" pitchFamily="34" charset="0"/>
              <a:buChar char="•"/>
            </a:pPr>
            <a:r>
              <a:rPr lang="es-ES" sz="2800" dirty="0">
                <a:latin typeface="Aptos Narrow" panose="020B0004020202020204" pitchFamily="34" charset="0"/>
              </a:rPr>
              <a:t>Python 1.0 (Enero de 1994).</a:t>
            </a:r>
          </a:p>
          <a:p>
            <a:pPr marL="457200" indent="-457200">
              <a:buFont typeface="Arial" panose="020B0604020202020204" pitchFamily="34" charset="0"/>
              <a:buChar char="•"/>
            </a:pPr>
            <a:r>
              <a:rPr lang="es-ES" sz="2800" dirty="0">
                <a:latin typeface="Aptos Narrow" panose="020B0004020202020204" pitchFamily="34" charset="0"/>
              </a:rPr>
              <a:t>Python 2.0 (Octubre de 2000).</a:t>
            </a:r>
          </a:p>
          <a:p>
            <a:pPr marL="457200" indent="-457200">
              <a:buFont typeface="Arial" panose="020B0604020202020204" pitchFamily="34" charset="0"/>
              <a:buChar char="•"/>
            </a:pPr>
            <a:r>
              <a:rPr lang="es-ES" sz="2800" dirty="0">
                <a:latin typeface="Aptos Narrow" panose="020B0004020202020204" pitchFamily="34" charset="0"/>
              </a:rPr>
              <a:t>Python 3.0 (Diciembre de 2008).</a:t>
            </a:r>
          </a:p>
          <a:p>
            <a:pPr marL="457200" indent="-457200">
              <a:buFont typeface="Arial" panose="020B0604020202020204" pitchFamily="34" charset="0"/>
              <a:buChar char="•"/>
            </a:pPr>
            <a:r>
              <a:rPr lang="es-ES" sz="2800" dirty="0">
                <a:latin typeface="Aptos Narrow" panose="020B0004020202020204" pitchFamily="34" charset="0"/>
              </a:rPr>
              <a:t>Filosofía de Python.</a:t>
            </a:r>
          </a:p>
          <a:p>
            <a:pPr marL="457200" indent="-457200">
              <a:buFont typeface="Arial" panose="020B0604020202020204" pitchFamily="34" charset="0"/>
              <a:buChar char="•"/>
            </a:pPr>
            <a:r>
              <a:rPr lang="es-ES" sz="2800" dirty="0">
                <a:latin typeface="Aptos Narrow" panose="020B0004020202020204" pitchFamily="34" charset="0"/>
              </a:rPr>
              <a:t>Python en la Actualidad.</a:t>
            </a:r>
          </a:p>
          <a:p>
            <a:endParaRPr lang="es-ES" sz="2800" dirty="0">
              <a:latin typeface="Aptos Narrow" panose="020B0004020202020204" pitchFamily="34" charset="0"/>
            </a:endParaRPr>
          </a:p>
          <a:p>
            <a:endParaRPr lang="es-ES" sz="2800" dirty="0">
              <a:latin typeface="Aptos Narrow" panose="020B0004020202020204" pitchFamily="34" charset="0"/>
            </a:endParaRPr>
          </a:p>
          <a:p>
            <a:endParaRPr lang="es-ES" sz="2800" dirty="0">
              <a:latin typeface="Aptos Narrow" panose="020B0004020202020204" pitchFamily="34" charset="0"/>
            </a:endParaRPr>
          </a:p>
          <a:p>
            <a:r>
              <a:rPr lang="es-ES" sz="2800" dirty="0">
                <a:latin typeface="Aptos Narrow" panose="020B0004020202020204" pitchFamily="34" charset="0"/>
              </a:rPr>
              <a:t>.</a:t>
            </a:r>
          </a:p>
        </p:txBody>
      </p:sp>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1.1 Historia y </a:t>
            </a:r>
            <a:r>
              <a:rPr lang="pt-BR" dirty="0" err="1">
                <a:latin typeface="Arial Rounded MT Bold" panose="020F0704030504030204" pitchFamily="34" charset="0"/>
              </a:rPr>
              <a:t>evolución</a:t>
            </a:r>
            <a:endParaRPr lang="en-US" dirty="0">
              <a:latin typeface="Arial Rounded MT Bold" panose="020F0704030504030204" pitchFamily="34" charset="0"/>
            </a:endParaRPr>
          </a:p>
        </p:txBody>
      </p:sp>
      <p:pic>
        <p:nvPicPr>
          <p:cNvPr id="9" name="Imagen 8">
            <a:extLst>
              <a:ext uri="{FF2B5EF4-FFF2-40B4-BE49-F238E27FC236}">
                <a16:creationId xmlns:a16="http://schemas.microsoft.com/office/drawing/2014/main" id="{B411C8D4-0B05-07E8-468A-58EDA210A312}"/>
              </a:ext>
            </a:extLst>
          </p:cNvPr>
          <p:cNvPicPr>
            <a:picLocks noChangeAspect="1"/>
          </p:cNvPicPr>
          <p:nvPr/>
        </p:nvPicPr>
        <p:blipFill>
          <a:blip r:embed="rId2"/>
          <a:stretch>
            <a:fillRect/>
          </a:stretch>
        </p:blipFill>
        <p:spPr>
          <a:xfrm>
            <a:off x="231691" y="4114800"/>
            <a:ext cx="11791950" cy="2743200"/>
          </a:xfrm>
          <a:prstGeom prst="rect">
            <a:avLst/>
          </a:prstGeom>
        </p:spPr>
      </p:pic>
    </p:spTree>
    <p:extLst>
      <p:ext uri="{BB962C8B-B14F-4D97-AF65-F5344CB8AC3E}">
        <p14:creationId xmlns:p14="http://schemas.microsoft.com/office/powerpoint/2010/main" val="3468320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39079AE5-BBD4-D70C-173D-61C1F893D286}"/>
              </a:ext>
            </a:extLst>
          </p:cNvPr>
          <p:cNvSpPr>
            <a:spLocks noGrp="1"/>
          </p:cNvSpPr>
          <p:nvPr>
            <p:ph type="body" sz="half" idx="2"/>
          </p:nvPr>
        </p:nvSpPr>
        <p:spPr>
          <a:xfrm>
            <a:off x="914400" y="724395"/>
            <a:ext cx="11277600" cy="5735782"/>
          </a:xfrm>
        </p:spPr>
        <p:txBody>
          <a:bodyPr numCol="2">
            <a:normAutofit/>
          </a:bodyPr>
          <a:lstStyle/>
          <a:p>
            <a:pPr marL="457200" indent="-457200">
              <a:buFont typeface="Arial" panose="020B0604020202020204" pitchFamily="34" charset="0"/>
              <a:buChar char="•"/>
            </a:pPr>
            <a:r>
              <a:rPr lang="es-ES" sz="2800" dirty="0">
                <a:latin typeface="Aptos Narrow" panose="020B0004020202020204" pitchFamily="34" charset="0"/>
              </a:rPr>
              <a:t>Desarrollo Web</a:t>
            </a:r>
          </a:p>
          <a:p>
            <a:pPr marL="457200" indent="-457200">
              <a:buFont typeface="Arial" panose="020B0604020202020204" pitchFamily="34" charset="0"/>
              <a:buChar char="•"/>
            </a:pPr>
            <a:r>
              <a:rPr lang="es-ES" sz="2800" dirty="0">
                <a:latin typeface="Aptos Narrow" panose="020B0004020202020204" pitchFamily="34" charset="0"/>
              </a:rPr>
              <a:t>Ciencia de datos</a:t>
            </a:r>
          </a:p>
          <a:p>
            <a:pPr marL="457200" indent="-457200">
              <a:buFont typeface="Arial" panose="020B0604020202020204" pitchFamily="34" charset="0"/>
              <a:buChar char="•"/>
            </a:pPr>
            <a:r>
              <a:rPr lang="es-ES" sz="2800" dirty="0">
                <a:latin typeface="Aptos Narrow" panose="020B0004020202020204" pitchFamily="34" charset="0"/>
              </a:rPr>
              <a:t>Desarrollo de software</a:t>
            </a:r>
          </a:p>
          <a:p>
            <a:pPr marL="457200" indent="-457200">
              <a:buFont typeface="Arial" panose="020B0604020202020204" pitchFamily="34" charset="0"/>
              <a:buChar char="•"/>
            </a:pPr>
            <a:r>
              <a:rPr lang="es-ES" sz="2800" dirty="0">
                <a:latin typeface="Aptos Narrow" panose="020B0004020202020204" pitchFamily="34" charset="0"/>
              </a:rPr>
              <a:t>Automatización y scripting</a:t>
            </a:r>
          </a:p>
          <a:p>
            <a:pPr marL="457200" indent="-457200">
              <a:buFont typeface="Arial" panose="020B0604020202020204" pitchFamily="34" charset="0"/>
              <a:buChar char="•"/>
            </a:pPr>
            <a:r>
              <a:rPr lang="es-ES" sz="2800" dirty="0">
                <a:latin typeface="Aptos Narrow" panose="020B0004020202020204" pitchFamily="34" charset="0"/>
              </a:rPr>
              <a:t>Desarrollo de videojuegos</a:t>
            </a:r>
          </a:p>
          <a:p>
            <a:pPr marL="457200" indent="-457200">
              <a:buFont typeface="Arial" panose="020B0604020202020204" pitchFamily="34" charset="0"/>
              <a:buChar char="•"/>
            </a:pPr>
            <a:r>
              <a:rPr lang="es-ES" sz="2800" dirty="0">
                <a:latin typeface="Aptos Narrow" panose="020B0004020202020204" pitchFamily="34" charset="0"/>
              </a:rPr>
              <a:t>Seguridad informática y “</a:t>
            </a:r>
            <a:r>
              <a:rPr lang="es-ES" sz="2800" dirty="0" err="1">
                <a:latin typeface="Aptos Narrow" panose="020B0004020202020204" pitchFamily="34" charset="0"/>
              </a:rPr>
              <a:t>pentesting</a:t>
            </a:r>
            <a:r>
              <a:rPr lang="es-ES" sz="2800" dirty="0">
                <a:latin typeface="Aptos Narrow" panose="020B0004020202020204" pitchFamily="34" charset="0"/>
              </a:rPr>
              <a:t>”</a:t>
            </a:r>
          </a:p>
          <a:p>
            <a:pPr marL="457200" indent="-457200">
              <a:buFont typeface="Arial" panose="020B0604020202020204" pitchFamily="34" charset="0"/>
              <a:buChar char="•"/>
            </a:pPr>
            <a:r>
              <a:rPr lang="es-ES" sz="2800" dirty="0">
                <a:latin typeface="Aptos Narrow" panose="020B0004020202020204" pitchFamily="34" charset="0"/>
              </a:rPr>
              <a:t>Inteligencia artificial y aprendizaje automático.</a:t>
            </a:r>
          </a:p>
          <a:p>
            <a:pPr marL="457200" indent="-457200">
              <a:buFont typeface="Arial" panose="020B0604020202020204" pitchFamily="34" charset="0"/>
              <a:buChar char="•"/>
            </a:pPr>
            <a:r>
              <a:rPr lang="es-ES" sz="2800" dirty="0">
                <a:latin typeface="Aptos Narrow" panose="020B0004020202020204" pitchFamily="34" charset="0"/>
              </a:rPr>
              <a:t>Educación e investigación</a:t>
            </a:r>
          </a:p>
          <a:p>
            <a:pPr marL="457200" indent="-457200">
              <a:buFont typeface="Arial" panose="020B0604020202020204" pitchFamily="34" charset="0"/>
              <a:buChar char="•"/>
            </a:pPr>
            <a:r>
              <a:rPr lang="es-ES" sz="2800" dirty="0">
                <a:latin typeface="Aptos Narrow" panose="020B0004020202020204" pitchFamily="34" charset="0"/>
              </a:rPr>
              <a:t>Computación científica y de ingeniería</a:t>
            </a:r>
          </a:p>
          <a:p>
            <a:pPr marL="457200" indent="-457200">
              <a:buFont typeface="Arial" panose="020B0604020202020204" pitchFamily="34" charset="0"/>
              <a:buChar char="•"/>
            </a:pPr>
            <a:r>
              <a:rPr lang="es-ES" sz="2800" dirty="0">
                <a:latin typeface="Aptos Narrow" panose="020B0004020202020204" pitchFamily="34" charset="0"/>
              </a:rPr>
              <a:t>Ingeniería de datos.</a:t>
            </a:r>
          </a:p>
        </p:txBody>
      </p:sp>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1.1 </a:t>
            </a:r>
            <a:r>
              <a:rPr lang="pt-BR" dirty="0" err="1">
                <a:latin typeface="Arial Rounded MT Bold" panose="020F0704030504030204" pitchFamily="34" charset="0"/>
              </a:rPr>
              <a:t>Areas</a:t>
            </a:r>
            <a:r>
              <a:rPr lang="pt-BR" dirty="0">
                <a:latin typeface="Arial Rounded MT Bold" panose="020F0704030504030204" pitchFamily="34" charset="0"/>
              </a:rPr>
              <a:t> de experto </a:t>
            </a:r>
            <a:r>
              <a:rPr lang="pt-BR" dirty="0" err="1">
                <a:latin typeface="Arial Rounded MT Bold" panose="020F0704030504030204" pitchFamily="34" charset="0"/>
              </a:rPr>
              <a:t>en</a:t>
            </a:r>
            <a:r>
              <a:rPr lang="pt-BR" dirty="0">
                <a:latin typeface="Arial Rounded MT Bold" panose="020F0704030504030204" pitchFamily="34" charset="0"/>
              </a:rPr>
              <a:t> </a:t>
            </a:r>
            <a:r>
              <a:rPr lang="pt-BR" dirty="0" err="1">
                <a:latin typeface="Arial Rounded MT Bold" panose="020F0704030504030204" pitchFamily="34" charset="0"/>
              </a:rPr>
              <a:t>python</a:t>
            </a:r>
            <a:endParaRPr lang="en-US" dirty="0">
              <a:latin typeface="Arial Rounded MT Bold" panose="020F0704030504030204" pitchFamily="34" charset="0"/>
            </a:endParaRPr>
          </a:p>
        </p:txBody>
      </p:sp>
      <p:pic>
        <p:nvPicPr>
          <p:cNvPr id="3" name="Imagen 2">
            <a:extLst>
              <a:ext uri="{FF2B5EF4-FFF2-40B4-BE49-F238E27FC236}">
                <a16:creationId xmlns:a16="http://schemas.microsoft.com/office/drawing/2014/main" id="{DD01D201-0BE1-C229-4113-BC17B011688C}"/>
              </a:ext>
            </a:extLst>
          </p:cNvPr>
          <p:cNvPicPr>
            <a:picLocks noChangeAspect="1"/>
          </p:cNvPicPr>
          <p:nvPr/>
        </p:nvPicPr>
        <p:blipFill>
          <a:blip r:embed="rId2"/>
          <a:stretch>
            <a:fillRect/>
          </a:stretch>
        </p:blipFill>
        <p:spPr>
          <a:xfrm>
            <a:off x="6733308" y="3093522"/>
            <a:ext cx="4655127" cy="371796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34374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39079AE5-BBD4-D70C-173D-61C1F893D286}"/>
              </a:ext>
            </a:extLst>
          </p:cNvPr>
          <p:cNvSpPr>
            <a:spLocks noGrp="1"/>
          </p:cNvSpPr>
          <p:nvPr>
            <p:ph type="body" sz="half" idx="2"/>
          </p:nvPr>
        </p:nvSpPr>
        <p:spPr>
          <a:xfrm>
            <a:off x="914400" y="724395"/>
            <a:ext cx="11277600" cy="5735782"/>
          </a:xfrm>
        </p:spPr>
        <p:txBody>
          <a:bodyPr numCol="1">
            <a:normAutofit/>
          </a:bodyPr>
          <a:lstStyle/>
          <a:p>
            <a:pPr marL="457200" indent="-457200">
              <a:buFont typeface="Arial" panose="020B0604020202020204" pitchFamily="34" charset="0"/>
              <a:buChar char="•"/>
            </a:pPr>
            <a:r>
              <a:rPr lang="es-ES" sz="2800" dirty="0">
                <a:latin typeface="Aptos Narrow" panose="020B0004020202020204" pitchFamily="34" charset="0"/>
              </a:rPr>
              <a:t>Instalar </a:t>
            </a:r>
            <a:r>
              <a:rPr lang="es-ES" sz="2800" dirty="0" err="1">
                <a:latin typeface="Aptos Narrow" panose="020B0004020202020204" pitchFamily="34" charset="0"/>
              </a:rPr>
              <a:t>python</a:t>
            </a:r>
            <a:endParaRPr lang="es-ES" sz="2800" dirty="0">
              <a:latin typeface="Aptos Narrow" panose="020B0004020202020204" pitchFamily="34" charset="0"/>
            </a:endParaRPr>
          </a:p>
          <a:p>
            <a:pPr marL="457200" indent="-457200">
              <a:buFont typeface="Arial" panose="020B0604020202020204" pitchFamily="34" charset="0"/>
              <a:buChar char="•"/>
            </a:pPr>
            <a:r>
              <a:rPr lang="es-ES" sz="2800" dirty="0">
                <a:latin typeface="Aptos Narrow" panose="020B0004020202020204" pitchFamily="34" charset="0"/>
              </a:rPr>
              <a:t>Instalar </a:t>
            </a:r>
            <a:r>
              <a:rPr lang="es-ES" sz="2800" dirty="0" err="1">
                <a:latin typeface="Aptos Narrow" panose="020B0004020202020204" pitchFamily="34" charset="0"/>
              </a:rPr>
              <a:t>jupyter</a:t>
            </a:r>
            <a:endParaRPr lang="es-ES" sz="2800" dirty="0">
              <a:latin typeface="Aptos Narrow" panose="020B0004020202020204" pitchFamily="34" charset="0"/>
            </a:endParaRPr>
          </a:p>
          <a:p>
            <a:pPr marL="457200" indent="-457200">
              <a:buFont typeface="Arial" panose="020B0604020202020204" pitchFamily="34" charset="0"/>
              <a:buChar char="•"/>
            </a:pPr>
            <a:r>
              <a:rPr lang="es-ES" sz="2800" dirty="0">
                <a:latin typeface="Aptos Narrow" panose="020B0004020202020204" pitchFamily="34" charset="0"/>
              </a:rPr>
              <a:t>Primeros pasos en </a:t>
            </a:r>
            <a:r>
              <a:rPr lang="es-ES" sz="2800" dirty="0" err="1">
                <a:latin typeface="Aptos Narrow" panose="020B0004020202020204" pitchFamily="34" charset="0"/>
              </a:rPr>
              <a:t>jupyter</a:t>
            </a:r>
            <a:endParaRPr lang="es-ES" sz="2800" dirty="0">
              <a:latin typeface="Aptos Narrow" panose="020B0004020202020204" pitchFamily="34" charset="0"/>
            </a:endParaRPr>
          </a:p>
          <a:p>
            <a:r>
              <a:rPr lang="es-ES" sz="2800" b="1" dirty="0" err="1">
                <a:latin typeface="Aptos Narrow" panose="020B0004020202020204" pitchFamily="34" charset="0"/>
              </a:rPr>
              <a:t>Jupyter</a:t>
            </a:r>
            <a:r>
              <a:rPr lang="es-ES" sz="2800" dirty="0">
                <a:latin typeface="Aptos Narrow" panose="020B0004020202020204" pitchFamily="34" charset="0"/>
              </a:rPr>
              <a:t> es una aplicación web de código abierto que permite crear y compartir documentos que contienen código en vivo, ecuaciones, visualizaciones y texto. Es una herramienta para la ciencia de datos, la computación científica, los tutoriales de programación, y la educación. El nombre "</a:t>
            </a:r>
            <a:r>
              <a:rPr lang="es-ES" sz="2800" dirty="0" err="1">
                <a:latin typeface="Aptos Narrow" panose="020B0004020202020204" pitchFamily="34" charset="0"/>
              </a:rPr>
              <a:t>Jupyter</a:t>
            </a:r>
            <a:r>
              <a:rPr lang="es-ES" sz="2800" dirty="0">
                <a:latin typeface="Aptos Narrow" panose="020B0004020202020204" pitchFamily="34" charset="0"/>
              </a:rPr>
              <a:t>" es un acrónimo que hace honor a los lenguajes de programación que inicialmente soportaba: Julia, Python, y R, aunque ahora es compatible con muchos más.</a:t>
            </a:r>
          </a:p>
          <a:p>
            <a:pPr marL="457200" indent="-457200">
              <a:buFont typeface="Arial" panose="020B0604020202020204" pitchFamily="34" charset="0"/>
              <a:buChar char="•"/>
            </a:pPr>
            <a:endParaRPr lang="es-ES" sz="2800" dirty="0">
              <a:latin typeface="Aptos Narrow" panose="020B0004020202020204" pitchFamily="34" charset="0"/>
            </a:endParaRPr>
          </a:p>
        </p:txBody>
      </p:sp>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1.2 </a:t>
            </a:r>
            <a:r>
              <a:rPr lang="pt-BR" dirty="0" err="1">
                <a:latin typeface="Arial Rounded MT Bold" panose="020F0704030504030204" pitchFamily="34" charset="0"/>
              </a:rPr>
              <a:t>instalación</a:t>
            </a:r>
            <a:r>
              <a:rPr lang="pt-BR" dirty="0">
                <a:latin typeface="Arial Rounded MT Bold" panose="020F0704030504030204" pitchFamily="34" charset="0"/>
              </a:rPr>
              <a:t> y </a:t>
            </a:r>
            <a:r>
              <a:rPr lang="pt-BR" dirty="0" err="1">
                <a:latin typeface="Arial Rounded MT Bold" panose="020F0704030504030204" pitchFamily="34" charset="0"/>
              </a:rPr>
              <a:t>configuración</a:t>
            </a:r>
            <a:endParaRPr lang="en-US" dirty="0">
              <a:latin typeface="Arial Rounded MT Bold" panose="020F0704030504030204" pitchFamily="34" charset="0"/>
            </a:endParaRPr>
          </a:p>
        </p:txBody>
      </p:sp>
      <p:pic>
        <p:nvPicPr>
          <p:cNvPr id="4" name="Imagen 3">
            <a:extLst>
              <a:ext uri="{FF2B5EF4-FFF2-40B4-BE49-F238E27FC236}">
                <a16:creationId xmlns:a16="http://schemas.microsoft.com/office/drawing/2014/main" id="{ED7FB6A6-74F5-572A-B34E-EC89D49E6ECE}"/>
              </a:ext>
            </a:extLst>
          </p:cNvPr>
          <p:cNvPicPr>
            <a:picLocks noChangeAspect="1"/>
          </p:cNvPicPr>
          <p:nvPr/>
        </p:nvPicPr>
        <p:blipFill>
          <a:blip r:embed="rId2"/>
          <a:stretch>
            <a:fillRect/>
          </a:stretch>
        </p:blipFill>
        <p:spPr>
          <a:xfrm>
            <a:off x="9547485" y="744292"/>
            <a:ext cx="1584049" cy="1836507"/>
          </a:xfrm>
          <a:prstGeom prst="rect">
            <a:avLst/>
          </a:prstGeom>
        </p:spPr>
      </p:pic>
      <p:pic>
        <p:nvPicPr>
          <p:cNvPr id="5" name="Imagen 4">
            <a:extLst>
              <a:ext uri="{FF2B5EF4-FFF2-40B4-BE49-F238E27FC236}">
                <a16:creationId xmlns:a16="http://schemas.microsoft.com/office/drawing/2014/main" id="{EE94F4C2-CA3D-5A29-32EB-EBC7A49E8031}"/>
              </a:ext>
            </a:extLst>
          </p:cNvPr>
          <p:cNvPicPr>
            <a:picLocks noChangeAspect="1"/>
          </p:cNvPicPr>
          <p:nvPr/>
        </p:nvPicPr>
        <p:blipFill>
          <a:blip r:embed="rId3"/>
          <a:stretch>
            <a:fillRect/>
          </a:stretch>
        </p:blipFill>
        <p:spPr>
          <a:xfrm>
            <a:off x="6184727" y="744292"/>
            <a:ext cx="4339997" cy="2051372"/>
          </a:xfrm>
          <a:prstGeom prst="rect">
            <a:avLst/>
          </a:prstGeom>
        </p:spPr>
      </p:pic>
    </p:spTree>
    <p:extLst>
      <p:ext uri="{BB962C8B-B14F-4D97-AF65-F5344CB8AC3E}">
        <p14:creationId xmlns:p14="http://schemas.microsoft.com/office/powerpoint/2010/main" val="1001131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39079AE5-BBD4-D70C-173D-61C1F893D286}"/>
              </a:ext>
            </a:extLst>
          </p:cNvPr>
          <p:cNvSpPr>
            <a:spLocks noGrp="1"/>
          </p:cNvSpPr>
          <p:nvPr>
            <p:ph type="body" sz="half" idx="2"/>
          </p:nvPr>
        </p:nvSpPr>
        <p:spPr>
          <a:xfrm>
            <a:off x="914400" y="1187531"/>
            <a:ext cx="11277600" cy="5670469"/>
          </a:xfrm>
        </p:spPr>
        <p:txBody>
          <a:bodyPr numCol="2">
            <a:normAutofit lnSpcReduction="10000"/>
          </a:bodyPr>
          <a:lstStyle/>
          <a:p>
            <a:pPr marL="457200" indent="-457200">
              <a:buFont typeface="Arial" panose="020B0604020202020204" pitchFamily="34" charset="0"/>
              <a:buChar char="•"/>
            </a:pPr>
            <a:r>
              <a:rPr lang="es-ES" sz="2800" dirty="0">
                <a:latin typeface="Aptos Narrow" panose="020B0004020202020204" pitchFamily="34" charset="0"/>
              </a:rPr>
              <a:t>Números y operaciones básicas.</a:t>
            </a:r>
          </a:p>
          <a:p>
            <a:pPr marL="457200" indent="-457200">
              <a:buFont typeface="Arial" panose="020B0604020202020204" pitchFamily="34" charset="0"/>
              <a:buChar char="•"/>
            </a:pPr>
            <a:r>
              <a:rPr lang="es-ES" sz="2800" dirty="0">
                <a:latin typeface="Aptos Narrow" panose="020B0004020202020204" pitchFamily="34" charset="0"/>
              </a:rPr>
              <a:t>Variables numéricas</a:t>
            </a:r>
          </a:p>
          <a:p>
            <a:pPr marL="457200" indent="-457200">
              <a:buFont typeface="Arial" panose="020B0604020202020204" pitchFamily="34" charset="0"/>
              <a:buChar char="•"/>
            </a:pPr>
            <a:r>
              <a:rPr lang="es-ES" sz="2800" dirty="0">
                <a:latin typeface="Aptos Narrow" panose="020B0004020202020204" pitchFamily="34" charset="0"/>
              </a:rPr>
              <a:t>Ejercicio #1</a:t>
            </a:r>
          </a:p>
          <a:p>
            <a:pPr marL="457200" indent="-457200">
              <a:buFont typeface="Arial" panose="020B0604020202020204" pitchFamily="34" charset="0"/>
              <a:buChar char="•"/>
            </a:pPr>
            <a:r>
              <a:rPr lang="es-ES" sz="2800" dirty="0">
                <a:latin typeface="Aptos Narrow" panose="020B0004020202020204" pitchFamily="34" charset="0"/>
              </a:rPr>
              <a:t>Textos ( cadenas, </a:t>
            </a:r>
            <a:r>
              <a:rPr lang="es-ES" sz="2800" dirty="0" err="1">
                <a:latin typeface="Aptos Narrow" panose="020B0004020202020204" pitchFamily="34" charset="0"/>
              </a:rPr>
              <a:t>strings</a:t>
            </a:r>
            <a:r>
              <a:rPr lang="es-ES" sz="2800" dirty="0">
                <a:latin typeface="Aptos Narrow" panose="020B0004020202020204" pitchFamily="34" charset="0"/>
              </a:rPr>
              <a:t> )</a:t>
            </a:r>
          </a:p>
          <a:p>
            <a:pPr marL="457200" indent="-457200">
              <a:buFont typeface="Arial" panose="020B0604020202020204" pitchFamily="34" charset="0"/>
              <a:buChar char="•"/>
            </a:pPr>
            <a:r>
              <a:rPr lang="es-ES" sz="2800" dirty="0">
                <a:latin typeface="Aptos Narrow" panose="020B0004020202020204" pitchFamily="34" charset="0"/>
              </a:rPr>
              <a:t>Ejercicio #2</a:t>
            </a:r>
          </a:p>
          <a:p>
            <a:pPr marL="457200" indent="-457200">
              <a:buFont typeface="Arial" panose="020B0604020202020204" pitchFamily="34" charset="0"/>
              <a:buChar char="•"/>
            </a:pPr>
            <a:r>
              <a:rPr lang="es-ES" sz="2800" dirty="0">
                <a:latin typeface="Aptos Narrow" panose="020B0004020202020204" pitchFamily="34" charset="0"/>
              </a:rPr>
              <a:t>Mas textos</a:t>
            </a:r>
          </a:p>
          <a:p>
            <a:pPr marL="457200" indent="-457200">
              <a:buFont typeface="Arial" panose="020B0604020202020204" pitchFamily="34" charset="0"/>
              <a:buChar char="•"/>
            </a:pPr>
            <a:r>
              <a:rPr lang="es-ES" sz="2800" dirty="0">
                <a:latin typeface="Aptos Narrow" panose="020B0004020202020204" pitchFamily="34" charset="0"/>
              </a:rPr>
              <a:t>Ejercicio #3</a:t>
            </a:r>
          </a:p>
          <a:p>
            <a:pPr marL="457200" indent="-457200">
              <a:buFont typeface="Arial" panose="020B0604020202020204" pitchFamily="34" charset="0"/>
              <a:buChar char="•"/>
            </a:pPr>
            <a:r>
              <a:rPr lang="es-ES" sz="2800" dirty="0">
                <a:latin typeface="Aptos Narrow" panose="020B0004020202020204" pitchFamily="34" charset="0"/>
              </a:rPr>
              <a:t>Listas</a:t>
            </a:r>
          </a:p>
          <a:p>
            <a:pPr marL="457200" indent="-457200">
              <a:buFont typeface="Arial" panose="020B0604020202020204" pitchFamily="34" charset="0"/>
              <a:buChar char="•"/>
            </a:pPr>
            <a:r>
              <a:rPr lang="es-ES" sz="2800" dirty="0">
                <a:latin typeface="Aptos Narrow" panose="020B0004020202020204" pitchFamily="34" charset="0"/>
              </a:rPr>
              <a:t>Ejercicio #4</a:t>
            </a:r>
          </a:p>
          <a:p>
            <a:pPr marL="457200" indent="-457200">
              <a:buFont typeface="Arial" panose="020B0604020202020204" pitchFamily="34" charset="0"/>
              <a:buChar char="•"/>
            </a:pPr>
            <a:r>
              <a:rPr lang="es-ES" sz="2800" dirty="0">
                <a:latin typeface="Aptos Narrow" panose="020B0004020202020204" pitchFamily="34" charset="0"/>
              </a:rPr>
              <a:t>Input</a:t>
            </a:r>
          </a:p>
          <a:p>
            <a:pPr marL="457200" indent="-457200">
              <a:buFont typeface="Arial" panose="020B0604020202020204" pitchFamily="34" charset="0"/>
              <a:buChar char="•"/>
            </a:pPr>
            <a:r>
              <a:rPr lang="es-ES" sz="2800" dirty="0">
                <a:latin typeface="Aptos Narrow" panose="020B0004020202020204" pitchFamily="34" charset="0"/>
              </a:rPr>
              <a:t>Operadores. Son cálculos que se realizan usando 2 argumentos (operandos).   + - / * %</a:t>
            </a:r>
          </a:p>
          <a:p>
            <a:pPr marL="457200" indent="-457200">
              <a:buFont typeface="Arial" panose="020B0604020202020204" pitchFamily="34" charset="0"/>
              <a:buChar char="•"/>
            </a:pPr>
            <a:r>
              <a:rPr lang="es-ES" sz="2800" dirty="0">
                <a:latin typeface="Aptos Narrow" panose="020B0004020202020204" pitchFamily="34" charset="0"/>
              </a:rPr>
              <a:t>Expresiones:</a:t>
            </a:r>
          </a:p>
          <a:p>
            <a:pPr marL="914400" lvl="1" indent="-457200">
              <a:buFont typeface="Arial" panose="020B0604020202020204" pitchFamily="34" charset="0"/>
              <a:buChar char="•"/>
            </a:pPr>
            <a:r>
              <a:rPr lang="es-ES" sz="2600" dirty="0">
                <a:latin typeface="Aptos Narrow" panose="020B0004020202020204" pitchFamily="34" charset="0"/>
              </a:rPr>
              <a:t>Aritméticas: 2 + 5    2.5 * 2    10/2</a:t>
            </a:r>
          </a:p>
          <a:p>
            <a:pPr marL="914400" lvl="1" indent="-457200">
              <a:buFont typeface="Arial" panose="020B0604020202020204" pitchFamily="34" charset="0"/>
              <a:buChar char="•"/>
            </a:pPr>
            <a:r>
              <a:rPr lang="es-ES" sz="2600" dirty="0">
                <a:latin typeface="Aptos Narrow" panose="020B0004020202020204" pitchFamily="34" charset="0"/>
              </a:rPr>
              <a:t>Algebraicas: radio * 3.14   (n1+n2)/2</a:t>
            </a:r>
          </a:p>
          <a:p>
            <a:pPr marL="914400" lvl="1" indent="-457200">
              <a:buFont typeface="Arial" panose="020B0604020202020204" pitchFamily="34" charset="0"/>
              <a:buChar char="•"/>
            </a:pPr>
            <a:r>
              <a:rPr lang="es-ES" sz="2600" dirty="0">
                <a:latin typeface="Aptos Narrow" panose="020B0004020202020204" pitchFamily="34" charset="0"/>
              </a:rPr>
              <a:t>Relacionales</a:t>
            </a:r>
          </a:p>
          <a:p>
            <a:pPr marL="1371600" lvl="2" indent="-457200">
              <a:buFont typeface="Arial" panose="020B0604020202020204" pitchFamily="34" charset="0"/>
              <a:buChar char="•"/>
            </a:pPr>
            <a:r>
              <a:rPr lang="es-ES" sz="2400" dirty="0">
                <a:latin typeface="Aptos Narrow" panose="020B0004020202020204" pitchFamily="34" charset="0"/>
              </a:rPr>
              <a:t>5 </a:t>
            </a:r>
            <a:r>
              <a:rPr lang="en-US" sz="2400" dirty="0">
                <a:latin typeface="Aptos Narrow" panose="020B0004020202020204" pitchFamily="34" charset="0"/>
              </a:rPr>
              <a:t>&lt; 10      2==2    3&gt;1    4!=5</a:t>
            </a:r>
            <a:endParaRPr lang="es-ES" sz="2400" dirty="0">
              <a:latin typeface="Aptos Narrow" panose="020B0004020202020204" pitchFamily="34" charset="0"/>
            </a:endParaRPr>
          </a:p>
        </p:txBody>
      </p:sp>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1.3 </a:t>
            </a:r>
            <a:r>
              <a:rPr lang="pt-BR" dirty="0" err="1">
                <a:latin typeface="Arial Rounded MT Bold" panose="020F0704030504030204" pitchFamily="34" charset="0"/>
              </a:rPr>
              <a:t>Sintaxis</a:t>
            </a:r>
            <a:r>
              <a:rPr lang="pt-BR" dirty="0">
                <a:latin typeface="Arial Rounded MT Bold" panose="020F0704030504030204" pitchFamily="34" charset="0"/>
              </a:rPr>
              <a:t> básica: </a:t>
            </a:r>
            <a:r>
              <a:rPr lang="pt-BR" dirty="0" err="1">
                <a:latin typeface="Arial Rounded MT Bold" panose="020F0704030504030204" pitchFamily="34" charset="0"/>
              </a:rPr>
              <a:t>variables</a:t>
            </a:r>
            <a:r>
              <a:rPr lang="pt-BR" dirty="0">
                <a:latin typeface="Arial Rounded MT Bold" panose="020F0704030504030204" pitchFamily="34" charset="0"/>
              </a:rPr>
              <a:t>, tipos DE DATOS BASICOS y operadores</a:t>
            </a:r>
            <a:endParaRPr lang="en-US" dirty="0">
              <a:latin typeface="Arial Rounded MT Bold" panose="020F0704030504030204" pitchFamily="34" charset="0"/>
            </a:endParaRPr>
          </a:p>
        </p:txBody>
      </p:sp>
    </p:spTree>
    <p:extLst>
      <p:ext uri="{BB962C8B-B14F-4D97-AF65-F5344CB8AC3E}">
        <p14:creationId xmlns:p14="http://schemas.microsoft.com/office/powerpoint/2010/main" val="29050077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TM04033919[[fn=Circuito]]</Template>
  <TotalTime>8047</TotalTime>
  <Words>1986</Words>
  <Application>Microsoft Office PowerPoint</Application>
  <PresentationFormat>Panorámica</PresentationFormat>
  <Paragraphs>496</Paragraphs>
  <Slides>35</Slides>
  <Notes>1</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35</vt:i4>
      </vt:variant>
    </vt:vector>
  </HeadingPairs>
  <TitlesOfParts>
    <vt:vector size="42" baseType="lpstr">
      <vt:lpstr>Aptos Narrow</vt:lpstr>
      <vt:lpstr>Arial</vt:lpstr>
      <vt:lpstr>Arial Narrow</vt:lpstr>
      <vt:lpstr>Arial Rounded MT Bold</vt:lpstr>
      <vt:lpstr>Calibri</vt:lpstr>
      <vt:lpstr>Tw Cen MT</vt:lpstr>
      <vt:lpstr>Circuito</vt:lpstr>
      <vt:lpstr>Curso de python</vt:lpstr>
      <vt:lpstr>Temario del curso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Curso de python</dc:title>
  <dc:creator>vboxuser</dc:creator>
  <cp:lastModifiedBy>vboxuser</cp:lastModifiedBy>
  <cp:revision>67</cp:revision>
  <dcterms:created xsi:type="dcterms:W3CDTF">2024-04-07T18:18:41Z</dcterms:created>
  <dcterms:modified xsi:type="dcterms:W3CDTF">2024-09-22T23:39:25Z</dcterms:modified>
</cp:coreProperties>
</file>